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67" r:id="rId5"/>
    <p:sldId id="304" r:id="rId6"/>
    <p:sldId id="313" r:id="rId7"/>
    <p:sldId id="319" r:id="rId8"/>
    <p:sldId id="301" r:id="rId9"/>
    <p:sldId id="320" r:id="rId10"/>
    <p:sldId id="321" r:id="rId11"/>
    <p:sldId id="322" r:id="rId12"/>
    <p:sldId id="314" r:id="rId13"/>
    <p:sldId id="315" r:id="rId14"/>
    <p:sldId id="316" r:id="rId15"/>
    <p:sldId id="317" r:id="rId16"/>
    <p:sldId id="318" r:id="rId17"/>
    <p:sldId id="294" r:id="rId18"/>
  </p:sldIdLst>
  <p:sldSz cx="12192000" cy="6858000"/>
  <p:notesSz cx="6858000" cy="9144000"/>
  <p:defaultTextStyle>
    <a:defPPr>
      <a:defRPr lang="en-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2857"/>
    <a:srgbClr val="EEE730"/>
    <a:srgbClr val="8C5FBE"/>
    <a:srgbClr val="302757"/>
    <a:srgbClr val="E6E6E6"/>
    <a:srgbClr val="0B0D32"/>
    <a:srgbClr val="0E103D"/>
    <a:srgbClr val="041B3D"/>
    <a:srgbClr val="000000"/>
    <a:srgbClr val="0B09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86"/>
    <p:restoredTop sz="93447" autoAdjust="0"/>
  </p:normalViewPr>
  <p:slideViewPr>
    <p:cSldViewPr snapToGrid="0" snapToObjects="1">
      <p:cViewPr varScale="1">
        <p:scale>
          <a:sx n="63" d="100"/>
          <a:sy n="63" d="100"/>
        </p:scale>
        <p:origin x="9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v.deltuvaite\Desktop\Mano%20dokumentai\Research%20Workshop%20Single%20European%20Sky%20and%20Resilience%20in%20ATM\Data\ANSP_Financial_Data_Dataset_2022.08.0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v.deltuvaite\Desktop\Mano%20dokumentai\Research%20Workshop%20Single%20European%20Sky%20and%20Resilience%20in%20ATM\Data\ANSP_Financial_Data_Dataset_2022.08.0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v.deltuvaite\Desktop\Mano%20dokumentai\Research%20Workshop%20Single%20European%20Sky%20and%20Resilience%20in%20ATM\Data\ANSP_Financial_Data_Dataset_2022.08.09.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lt-LT"/>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87A-6D49-932F-13EE1A167B8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39E2-A64C-B91D-1E48A1A9BC9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87A-6D49-932F-13EE1A167B8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87A-6D49-932F-13EE1A167B89}"/>
              </c:ext>
            </c:extLst>
          </c:dPt>
          <c:cat>
            <c:strRef>
              <c:f>Sheet1!$A$2:$A$5</c:f>
              <c:strCache>
                <c:ptCount val="4"/>
                <c:pt idx="0">
                  <c:v>Teksas1</c:v>
                </c:pt>
                <c:pt idx="1">
                  <c:v>Teksas2</c:v>
                </c:pt>
                <c:pt idx="2">
                  <c:v>Teksas3</c:v>
                </c:pt>
                <c:pt idx="3">
                  <c:v>Teksas14</c:v>
                </c:pt>
              </c:strCache>
            </c:strRef>
          </c:cat>
          <c:val>
            <c:numRef>
              <c:f>Sheet1!$B$2:$B$5</c:f>
              <c:numCache>
                <c:formatCode>0%</c:formatCode>
                <c:ptCount val="4"/>
                <c:pt idx="0">
                  <c:v>0.1</c:v>
                </c:pt>
                <c:pt idx="1">
                  <c:v>0.4</c:v>
                </c:pt>
                <c:pt idx="2">
                  <c:v>0.25</c:v>
                </c:pt>
                <c:pt idx="3">
                  <c:v>0.25</c:v>
                </c:pt>
              </c:numCache>
            </c:numRef>
          </c:val>
          <c:extLst>
            <c:ext xmlns:c16="http://schemas.microsoft.com/office/drawing/2014/chart" uri="{C3380CC4-5D6E-409C-BE32-E72D297353CC}">
              <c16:uniqueId val="{00000000-39E2-A64C-B91D-1E48A1A9BC9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rgbClr val="302757"/>
              </a:solidFill>
              <a:latin typeface="Verdana" panose="020B0604030504040204" pitchFamily="34" charset="0"/>
              <a:ea typeface="Verdana" panose="020B0604030504040204" pitchFamily="34" charset="0"/>
              <a:cs typeface="Verdana" panose="020B0604030504040204" pitchFamily="34" charset="0"/>
            </a:defRPr>
          </a:pPr>
          <a:endParaRPr lang="lt-LT"/>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730-4B4A-90C5-3A0B578C805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39E2-A64C-B91D-1E48A1A9BC9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730-4B4A-90C5-3A0B578C805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730-4B4A-90C5-3A0B578C8055}"/>
              </c:ext>
            </c:extLst>
          </c:dPt>
          <c:cat>
            <c:strRef>
              <c:f>Sheet1!$A$2:$A$5</c:f>
              <c:strCache>
                <c:ptCount val="4"/>
                <c:pt idx="0">
                  <c:v>Teksas1</c:v>
                </c:pt>
                <c:pt idx="1">
                  <c:v>Teksas2</c:v>
                </c:pt>
                <c:pt idx="2">
                  <c:v>Teksas3</c:v>
                </c:pt>
                <c:pt idx="3">
                  <c:v>Teksas14</c:v>
                </c:pt>
              </c:strCache>
            </c:strRef>
          </c:cat>
          <c:val>
            <c:numRef>
              <c:f>Sheet1!$B$2:$B$5</c:f>
              <c:numCache>
                <c:formatCode>0%</c:formatCode>
                <c:ptCount val="4"/>
                <c:pt idx="0">
                  <c:v>0.1</c:v>
                </c:pt>
                <c:pt idx="1">
                  <c:v>0.4</c:v>
                </c:pt>
                <c:pt idx="2">
                  <c:v>0.25</c:v>
                </c:pt>
                <c:pt idx="3">
                  <c:v>0.25</c:v>
                </c:pt>
              </c:numCache>
            </c:numRef>
          </c:val>
          <c:extLst>
            <c:ext xmlns:c16="http://schemas.microsoft.com/office/drawing/2014/chart" uri="{C3380CC4-5D6E-409C-BE32-E72D297353CC}">
              <c16:uniqueId val="{00000000-39E2-A64C-B91D-1E48A1A9BC9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302757"/>
              </a:solidFill>
              <a:latin typeface="Verdana" panose="020B0604030504040204" pitchFamily="34" charset="0"/>
              <a:ea typeface="Verdana" panose="020B0604030504040204" pitchFamily="34" charset="0"/>
              <a:cs typeface="Verdana" panose="020B0604030504040204" pitchFamily="34"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Tekstas 1</c:v>
                </c:pt>
                <c:pt idx="1">
                  <c:v>Tekstas 2</c:v>
                </c:pt>
                <c:pt idx="2">
                  <c:v>Tekstas 3</c:v>
                </c:pt>
                <c:pt idx="3">
                  <c:v>Tekstas 4</c:v>
                </c:pt>
              </c:strCache>
            </c:strRef>
          </c:cat>
          <c:val>
            <c:numRef>
              <c:f>Sheet1!$B$2:$B$5</c:f>
              <c:numCache>
                <c:formatCode>General</c:formatCode>
                <c:ptCount val="4"/>
                <c:pt idx="0" formatCode="0%">
                  <c:v>0.2</c:v>
                </c:pt>
              </c:numCache>
            </c:numRef>
          </c:val>
          <c:extLst>
            <c:ext xmlns:c16="http://schemas.microsoft.com/office/drawing/2014/chart" uri="{C3380CC4-5D6E-409C-BE32-E72D297353CC}">
              <c16:uniqueId val="{00000000-62C9-D348-83CA-2EB763199A70}"/>
            </c:ext>
          </c:extLst>
        </c:ser>
        <c:ser>
          <c:idx val="1"/>
          <c:order val="1"/>
          <c:tx>
            <c:strRef>
              <c:f>Sheet1!$C$1</c:f>
              <c:strCache>
                <c:ptCount val="1"/>
                <c:pt idx="0">
                  <c:v>Series 2</c:v>
                </c:pt>
              </c:strCache>
            </c:strRef>
          </c:tx>
          <c:spPr>
            <a:solidFill>
              <a:srgbClr val="8C5FB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Tekstas 1</c:v>
                </c:pt>
                <c:pt idx="1">
                  <c:v>Tekstas 2</c:v>
                </c:pt>
                <c:pt idx="2">
                  <c:v>Tekstas 3</c:v>
                </c:pt>
                <c:pt idx="3">
                  <c:v>Tekstas 4</c:v>
                </c:pt>
              </c:strCache>
            </c:strRef>
          </c:cat>
          <c:val>
            <c:numRef>
              <c:f>Sheet1!$C$2:$C$5</c:f>
              <c:numCache>
                <c:formatCode>0%</c:formatCode>
                <c:ptCount val="4"/>
                <c:pt idx="1">
                  <c:v>0.3</c:v>
                </c:pt>
              </c:numCache>
            </c:numRef>
          </c:val>
          <c:extLst>
            <c:ext xmlns:c16="http://schemas.microsoft.com/office/drawing/2014/chart" uri="{C3380CC4-5D6E-409C-BE32-E72D297353CC}">
              <c16:uniqueId val="{00000001-62C9-D348-83CA-2EB763199A70}"/>
            </c:ext>
          </c:extLst>
        </c:ser>
        <c:ser>
          <c:idx val="2"/>
          <c:order val="2"/>
          <c:tx>
            <c:strRef>
              <c:f>Sheet1!$D$1</c:f>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Tekstas 1</c:v>
                </c:pt>
                <c:pt idx="1">
                  <c:v>Tekstas 2</c:v>
                </c:pt>
                <c:pt idx="2">
                  <c:v>Tekstas 3</c:v>
                </c:pt>
                <c:pt idx="3">
                  <c:v>Tekstas 4</c:v>
                </c:pt>
              </c:strCache>
            </c:strRef>
          </c:cat>
          <c:val>
            <c:numRef>
              <c:f>Sheet1!$D$2:$D$5</c:f>
              <c:numCache>
                <c:formatCode>General</c:formatCode>
                <c:ptCount val="4"/>
                <c:pt idx="2" formatCode="0%">
                  <c:v>0.5</c:v>
                </c:pt>
              </c:numCache>
            </c:numRef>
          </c:val>
          <c:extLst>
            <c:ext xmlns:c16="http://schemas.microsoft.com/office/drawing/2014/chart" uri="{C3380CC4-5D6E-409C-BE32-E72D297353CC}">
              <c16:uniqueId val="{00000002-62C9-D348-83CA-2EB763199A70}"/>
            </c:ext>
          </c:extLst>
        </c:ser>
        <c:ser>
          <c:idx val="3"/>
          <c:order val="3"/>
          <c:tx>
            <c:strRef>
              <c:f>Sheet1!$E$1</c:f>
              <c:strCache>
                <c:ptCount val="1"/>
                <c:pt idx="0">
                  <c:v>Series 32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Tekstas 1</c:v>
                </c:pt>
                <c:pt idx="1">
                  <c:v>Tekstas 2</c:v>
                </c:pt>
                <c:pt idx="2">
                  <c:v>Tekstas 3</c:v>
                </c:pt>
                <c:pt idx="3">
                  <c:v>Tekstas 4</c:v>
                </c:pt>
              </c:strCache>
            </c:strRef>
          </c:cat>
          <c:val>
            <c:numRef>
              <c:f>Sheet1!$E$2:$E$5</c:f>
              <c:numCache>
                <c:formatCode>General</c:formatCode>
                <c:ptCount val="4"/>
                <c:pt idx="3" formatCode="0%">
                  <c:v>0.5</c:v>
                </c:pt>
              </c:numCache>
            </c:numRef>
          </c:val>
          <c:extLst>
            <c:ext xmlns:c16="http://schemas.microsoft.com/office/drawing/2014/chart" uri="{C3380CC4-5D6E-409C-BE32-E72D297353CC}">
              <c16:uniqueId val="{00000005-62C9-D348-83CA-2EB763199A70}"/>
            </c:ext>
          </c:extLst>
        </c:ser>
        <c:dLbls>
          <c:showLegendKey val="0"/>
          <c:showVal val="0"/>
          <c:showCatName val="0"/>
          <c:showSerName val="0"/>
          <c:showPercent val="0"/>
          <c:showBubbleSize val="0"/>
        </c:dLbls>
        <c:gapWidth val="0"/>
        <c:overlap val="74"/>
        <c:axId val="661620096"/>
        <c:axId val="661473104"/>
      </c:barChart>
      <c:catAx>
        <c:axId val="66162009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lt-LT"/>
          </a:p>
        </c:txPr>
        <c:crossAx val="661473104"/>
        <c:crosses val="autoZero"/>
        <c:auto val="1"/>
        <c:lblAlgn val="ctr"/>
        <c:lblOffset val="100"/>
        <c:noMultiLvlLbl val="0"/>
      </c:catAx>
      <c:valAx>
        <c:axId val="661473104"/>
        <c:scaling>
          <c:orientation val="minMax"/>
        </c:scaling>
        <c:delete val="1"/>
        <c:axPos val="l"/>
        <c:numFmt formatCode="0%" sourceLinked="1"/>
        <c:majorTickMark val="out"/>
        <c:minorTickMark val="none"/>
        <c:tickLblPos val="nextTo"/>
        <c:crossAx val="6616200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302757"/>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Tekstas 1</c:v>
                </c:pt>
                <c:pt idx="1">
                  <c:v>Tekstas 2</c:v>
                </c:pt>
                <c:pt idx="2">
                  <c:v>Tekstas 3</c:v>
                </c:pt>
                <c:pt idx="3">
                  <c:v>Tekstas 4</c:v>
                </c:pt>
              </c:strCache>
            </c:strRef>
          </c:cat>
          <c:val>
            <c:numRef>
              <c:f>Sheet1!$B$2:$B$5</c:f>
              <c:numCache>
                <c:formatCode>General</c:formatCode>
                <c:ptCount val="4"/>
                <c:pt idx="0" formatCode="0%">
                  <c:v>0.2</c:v>
                </c:pt>
              </c:numCache>
            </c:numRef>
          </c:val>
          <c:extLst>
            <c:ext xmlns:c16="http://schemas.microsoft.com/office/drawing/2014/chart" uri="{C3380CC4-5D6E-409C-BE32-E72D297353CC}">
              <c16:uniqueId val="{00000000-62C9-D348-83CA-2EB763199A70}"/>
            </c:ext>
          </c:extLst>
        </c:ser>
        <c:ser>
          <c:idx val="1"/>
          <c:order val="1"/>
          <c:tx>
            <c:strRef>
              <c:f>Sheet1!$C$1</c:f>
              <c:strCache>
                <c:ptCount val="1"/>
                <c:pt idx="0">
                  <c:v>Series 2</c:v>
                </c:pt>
              </c:strCache>
            </c:strRef>
          </c:tx>
          <c:spPr>
            <a:solidFill>
              <a:srgbClr val="8C5FBE"/>
            </a:solidFill>
            <a:ln>
              <a:noFill/>
            </a:ln>
            <a:effectLst/>
          </c:spPr>
          <c:invertIfNegative val="0"/>
          <c:dLbls>
            <c:spPr>
              <a:solidFill>
                <a:schemeClr val="bg1"/>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302757"/>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Tekstas 1</c:v>
                </c:pt>
                <c:pt idx="1">
                  <c:v>Tekstas 2</c:v>
                </c:pt>
                <c:pt idx="2">
                  <c:v>Tekstas 3</c:v>
                </c:pt>
                <c:pt idx="3">
                  <c:v>Tekstas 4</c:v>
                </c:pt>
              </c:strCache>
            </c:strRef>
          </c:cat>
          <c:val>
            <c:numRef>
              <c:f>Sheet1!$C$2:$C$5</c:f>
              <c:numCache>
                <c:formatCode>0%</c:formatCode>
                <c:ptCount val="4"/>
                <c:pt idx="1">
                  <c:v>0.3</c:v>
                </c:pt>
              </c:numCache>
            </c:numRef>
          </c:val>
          <c:extLst>
            <c:ext xmlns:c16="http://schemas.microsoft.com/office/drawing/2014/chart" uri="{C3380CC4-5D6E-409C-BE32-E72D297353CC}">
              <c16:uniqueId val="{00000001-62C9-D348-83CA-2EB763199A70}"/>
            </c:ext>
          </c:extLst>
        </c:ser>
        <c:ser>
          <c:idx val="2"/>
          <c:order val="2"/>
          <c:tx>
            <c:strRef>
              <c:f>Sheet1!$D$1</c:f>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302757"/>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Tekstas 1</c:v>
                </c:pt>
                <c:pt idx="1">
                  <c:v>Tekstas 2</c:v>
                </c:pt>
                <c:pt idx="2">
                  <c:v>Tekstas 3</c:v>
                </c:pt>
                <c:pt idx="3">
                  <c:v>Tekstas 4</c:v>
                </c:pt>
              </c:strCache>
            </c:strRef>
          </c:cat>
          <c:val>
            <c:numRef>
              <c:f>Sheet1!$D$2:$D$5</c:f>
              <c:numCache>
                <c:formatCode>General</c:formatCode>
                <c:ptCount val="4"/>
                <c:pt idx="2" formatCode="0%">
                  <c:v>0.5</c:v>
                </c:pt>
              </c:numCache>
            </c:numRef>
          </c:val>
          <c:extLst>
            <c:ext xmlns:c16="http://schemas.microsoft.com/office/drawing/2014/chart" uri="{C3380CC4-5D6E-409C-BE32-E72D297353CC}">
              <c16:uniqueId val="{00000002-62C9-D348-83CA-2EB763199A70}"/>
            </c:ext>
          </c:extLst>
        </c:ser>
        <c:ser>
          <c:idx val="3"/>
          <c:order val="3"/>
          <c:tx>
            <c:strRef>
              <c:f>Sheet1!$E$1</c:f>
              <c:strCache>
                <c:ptCount val="1"/>
                <c:pt idx="0">
                  <c:v>Series 32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302757"/>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Tekstas 1</c:v>
                </c:pt>
                <c:pt idx="1">
                  <c:v>Tekstas 2</c:v>
                </c:pt>
                <c:pt idx="2">
                  <c:v>Tekstas 3</c:v>
                </c:pt>
                <c:pt idx="3">
                  <c:v>Tekstas 4</c:v>
                </c:pt>
              </c:strCache>
            </c:strRef>
          </c:cat>
          <c:val>
            <c:numRef>
              <c:f>Sheet1!$E$2:$E$5</c:f>
              <c:numCache>
                <c:formatCode>General</c:formatCode>
                <c:ptCount val="4"/>
                <c:pt idx="3" formatCode="0%">
                  <c:v>0.5</c:v>
                </c:pt>
              </c:numCache>
            </c:numRef>
          </c:val>
          <c:extLst>
            <c:ext xmlns:c16="http://schemas.microsoft.com/office/drawing/2014/chart" uri="{C3380CC4-5D6E-409C-BE32-E72D297353CC}">
              <c16:uniqueId val="{00000005-62C9-D348-83CA-2EB763199A70}"/>
            </c:ext>
          </c:extLst>
        </c:ser>
        <c:dLbls>
          <c:showLegendKey val="0"/>
          <c:showVal val="0"/>
          <c:showCatName val="0"/>
          <c:showSerName val="0"/>
          <c:showPercent val="0"/>
          <c:showBubbleSize val="0"/>
        </c:dLbls>
        <c:gapWidth val="0"/>
        <c:overlap val="74"/>
        <c:axId val="661620096"/>
        <c:axId val="661473104"/>
      </c:barChart>
      <c:catAx>
        <c:axId val="66162009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302757"/>
                </a:solidFill>
                <a:latin typeface="+mn-lt"/>
                <a:ea typeface="+mn-ea"/>
                <a:cs typeface="+mn-cs"/>
              </a:defRPr>
            </a:pPr>
            <a:endParaRPr lang="lt-LT"/>
          </a:p>
        </c:txPr>
        <c:crossAx val="661473104"/>
        <c:crosses val="autoZero"/>
        <c:auto val="1"/>
        <c:lblAlgn val="ctr"/>
        <c:lblOffset val="100"/>
        <c:noMultiLvlLbl val="0"/>
      </c:catAx>
      <c:valAx>
        <c:axId val="661473104"/>
        <c:scaling>
          <c:orientation val="minMax"/>
        </c:scaling>
        <c:delete val="1"/>
        <c:axPos val="l"/>
        <c:numFmt formatCode="0%" sourceLinked="1"/>
        <c:majorTickMark val="out"/>
        <c:minorTickMark val="none"/>
        <c:tickLblPos val="nextTo"/>
        <c:crossAx val="6616200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Graphs!$H$2</c:f>
              <c:strCache>
                <c:ptCount val="1"/>
                <c:pt idx="0">
                  <c:v>Average current ratio</c:v>
                </c:pt>
              </c:strCache>
            </c:strRef>
          </c:tx>
          <c:spPr>
            <a:solidFill>
              <a:schemeClr val="accent1"/>
            </a:solidFill>
            <a:ln>
              <a:noFill/>
            </a:ln>
            <a:effectLst/>
          </c:spPr>
          <c:invertIfNegative val="0"/>
          <c:dLbls>
            <c:spPr>
              <a:solidFill>
                <a:schemeClr val="bg1"/>
              </a:solidFill>
              <a:ln>
                <a:noFill/>
              </a:ln>
              <a:effectLst/>
            </c:spPr>
            <c:txPr>
              <a:bodyPr rot="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Graphs!$I$1:$L$1</c:f>
              <c:numCache>
                <c:formatCode>General</c:formatCode>
                <c:ptCount val="4"/>
                <c:pt idx="0">
                  <c:v>2017</c:v>
                </c:pt>
                <c:pt idx="1">
                  <c:v>2018</c:v>
                </c:pt>
                <c:pt idx="2">
                  <c:v>2019</c:v>
                </c:pt>
                <c:pt idx="3">
                  <c:v>2020</c:v>
                </c:pt>
              </c:numCache>
              <c:extLst/>
            </c:numRef>
          </c:cat>
          <c:val>
            <c:numRef>
              <c:f>Graphs!$I$2:$L$2</c:f>
              <c:numCache>
                <c:formatCode>0.00</c:formatCode>
                <c:ptCount val="4"/>
                <c:pt idx="0">
                  <c:v>3.3555599606174167</c:v>
                </c:pt>
                <c:pt idx="1">
                  <c:v>3.067696529328201</c:v>
                </c:pt>
                <c:pt idx="2">
                  <c:v>3.1253947195114811</c:v>
                </c:pt>
                <c:pt idx="3">
                  <c:v>2.1220439916595759</c:v>
                </c:pt>
              </c:numCache>
              <c:extLst/>
            </c:numRef>
          </c:val>
          <c:extLst>
            <c:ext xmlns:c16="http://schemas.microsoft.com/office/drawing/2014/chart" uri="{C3380CC4-5D6E-409C-BE32-E72D297353CC}">
              <c16:uniqueId val="{00000000-86F1-4AF2-A702-386E9A5CFE42}"/>
            </c:ext>
          </c:extLst>
        </c:ser>
        <c:ser>
          <c:idx val="1"/>
          <c:order val="1"/>
          <c:tx>
            <c:strRef>
              <c:f>Graphs!$H$3</c:f>
              <c:strCache>
                <c:ptCount val="1"/>
                <c:pt idx="0">
                  <c:v>Average equity ratio</c:v>
                </c:pt>
              </c:strCache>
            </c:strRef>
          </c:tx>
          <c:spPr>
            <a:solidFill>
              <a:srgbClr val="302857"/>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Graphs!$I$1:$L$1</c:f>
              <c:numCache>
                <c:formatCode>General</c:formatCode>
                <c:ptCount val="4"/>
                <c:pt idx="0">
                  <c:v>2017</c:v>
                </c:pt>
                <c:pt idx="1">
                  <c:v>2018</c:v>
                </c:pt>
                <c:pt idx="2">
                  <c:v>2019</c:v>
                </c:pt>
                <c:pt idx="3">
                  <c:v>2020</c:v>
                </c:pt>
              </c:numCache>
              <c:extLst/>
            </c:numRef>
          </c:cat>
          <c:val>
            <c:numRef>
              <c:f>Graphs!$I$3:$L$3</c:f>
              <c:numCache>
                <c:formatCode>0.00</c:formatCode>
                <c:ptCount val="4"/>
                <c:pt idx="0">
                  <c:v>0.53736698666572658</c:v>
                </c:pt>
                <c:pt idx="1">
                  <c:v>0.53305715590446934</c:v>
                </c:pt>
                <c:pt idx="2">
                  <c:v>0.47980213391984267</c:v>
                </c:pt>
                <c:pt idx="3">
                  <c:v>0.40365977264802316</c:v>
                </c:pt>
              </c:numCache>
              <c:extLst/>
            </c:numRef>
          </c:val>
          <c:extLst>
            <c:ext xmlns:c16="http://schemas.microsoft.com/office/drawing/2014/chart" uri="{C3380CC4-5D6E-409C-BE32-E72D297353CC}">
              <c16:uniqueId val="{00000001-86F1-4AF2-A702-386E9A5CFE42}"/>
            </c:ext>
          </c:extLst>
        </c:ser>
        <c:dLbls>
          <c:showLegendKey val="0"/>
          <c:showVal val="0"/>
          <c:showCatName val="0"/>
          <c:showSerName val="0"/>
          <c:showPercent val="0"/>
          <c:showBubbleSize val="0"/>
        </c:dLbls>
        <c:gapWidth val="0"/>
        <c:overlap val="74"/>
        <c:axId val="661620096"/>
        <c:axId val="661473104"/>
      </c:barChart>
      <c:catAx>
        <c:axId val="661620096"/>
        <c:scaling>
          <c:orientation val="minMax"/>
        </c:scaling>
        <c:delete val="0"/>
        <c:axPos val="b"/>
        <c:numFmt formatCode="General" sourceLinked="0"/>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crossAx val="661473104"/>
        <c:crosses val="autoZero"/>
        <c:auto val="1"/>
        <c:lblAlgn val="ctr"/>
        <c:lblOffset val="100"/>
        <c:noMultiLvlLbl val="0"/>
      </c:catAx>
      <c:valAx>
        <c:axId val="661473104"/>
        <c:scaling>
          <c:orientation val="minMax"/>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crossAx val="661620096"/>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0">
          <a:solidFill>
            <a:srgbClr val="302857"/>
          </a:solidFill>
          <a:latin typeface="Verdana" panose="020B0604030504040204" pitchFamily="34" charset="0"/>
          <a:ea typeface="Verdana" panose="020B0604030504040204" pitchFamily="34" charset="0"/>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Graphs!$H$5</c:f>
              <c:strCache>
                <c:ptCount val="1"/>
                <c:pt idx="0">
                  <c:v>Average CAPEX level</c:v>
                </c:pt>
              </c:strCache>
            </c:strRef>
          </c:tx>
          <c:spPr>
            <a:solidFill>
              <a:schemeClr val="accent1"/>
            </a:solidFill>
            <a:ln>
              <a:noFill/>
            </a:ln>
            <a:effectLst/>
          </c:spPr>
          <c:invertIfNegative val="0"/>
          <c:dLbls>
            <c:dLbl>
              <c:idx val="0"/>
              <c:layout>
                <c:manualLayout>
                  <c:x val="3.1999994960630718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DEE-48E7-B77F-47D74E786A96}"/>
                </c:ext>
              </c:extLst>
            </c:dLbl>
            <c:spPr>
              <a:noFill/>
              <a:ln>
                <a:noFill/>
              </a:ln>
              <a:effectLst/>
            </c:spPr>
            <c:txPr>
              <a:bodyPr rot="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Graphs!$I$1:$L$1</c:f>
              <c:numCache>
                <c:formatCode>General</c:formatCode>
                <c:ptCount val="4"/>
                <c:pt idx="0">
                  <c:v>2017</c:v>
                </c:pt>
                <c:pt idx="1">
                  <c:v>2018</c:v>
                </c:pt>
                <c:pt idx="2">
                  <c:v>2019</c:v>
                </c:pt>
                <c:pt idx="3">
                  <c:v>2020</c:v>
                </c:pt>
              </c:numCache>
              <c:extLst/>
            </c:numRef>
          </c:cat>
          <c:val>
            <c:numRef>
              <c:f>Graphs!$I$5:$L$5</c:f>
              <c:numCache>
                <c:formatCode>0.00</c:formatCode>
                <c:ptCount val="4"/>
                <c:pt idx="0">
                  <c:v>1</c:v>
                </c:pt>
                <c:pt idx="1">
                  <c:v>1.1260971666526753</c:v>
                </c:pt>
                <c:pt idx="2">
                  <c:v>1.361933019633303</c:v>
                </c:pt>
                <c:pt idx="3">
                  <c:v>1.1150444015825847</c:v>
                </c:pt>
              </c:numCache>
              <c:extLst/>
            </c:numRef>
          </c:val>
          <c:extLst>
            <c:ext xmlns:c16="http://schemas.microsoft.com/office/drawing/2014/chart" uri="{C3380CC4-5D6E-409C-BE32-E72D297353CC}">
              <c16:uniqueId val="{00000000-9DEE-48E7-B77F-47D74E786A96}"/>
            </c:ext>
          </c:extLst>
        </c:ser>
        <c:ser>
          <c:idx val="1"/>
          <c:order val="1"/>
          <c:tx>
            <c:strRef>
              <c:f>Graphs!$H$6</c:f>
              <c:strCache>
                <c:ptCount val="1"/>
                <c:pt idx="0">
                  <c:v>Average NCF level</c:v>
                </c:pt>
              </c:strCache>
            </c:strRef>
          </c:tx>
          <c:spPr>
            <a:solidFill>
              <a:srgbClr val="302857"/>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9DEE-48E7-B77F-47D74E786A96}"/>
                </c:ext>
              </c:extLst>
            </c:dLbl>
            <c:spPr>
              <a:noFill/>
              <a:ln>
                <a:noFill/>
              </a:ln>
              <a:effectLst/>
            </c:spPr>
            <c:txPr>
              <a:bodyPr rot="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Graphs!$I$1:$L$1</c:f>
              <c:numCache>
                <c:formatCode>General</c:formatCode>
                <c:ptCount val="4"/>
                <c:pt idx="0">
                  <c:v>2017</c:v>
                </c:pt>
                <c:pt idx="1">
                  <c:v>2018</c:v>
                </c:pt>
                <c:pt idx="2">
                  <c:v>2019</c:v>
                </c:pt>
                <c:pt idx="3">
                  <c:v>2020</c:v>
                </c:pt>
              </c:numCache>
              <c:extLst/>
            </c:numRef>
          </c:cat>
          <c:val>
            <c:numRef>
              <c:f>Graphs!$I$6:$L$6</c:f>
              <c:numCache>
                <c:formatCode>0.00</c:formatCode>
                <c:ptCount val="4"/>
                <c:pt idx="0">
                  <c:v>1</c:v>
                </c:pt>
                <c:pt idx="1">
                  <c:v>0.1870770161306097</c:v>
                </c:pt>
                <c:pt idx="2">
                  <c:v>0.91087240850555828</c:v>
                </c:pt>
                <c:pt idx="3">
                  <c:v>-0.98138900628879289</c:v>
                </c:pt>
              </c:numCache>
              <c:extLst/>
            </c:numRef>
          </c:val>
          <c:extLst>
            <c:ext xmlns:c16="http://schemas.microsoft.com/office/drawing/2014/chart" uri="{C3380CC4-5D6E-409C-BE32-E72D297353CC}">
              <c16:uniqueId val="{00000001-9DEE-48E7-B77F-47D74E786A96}"/>
            </c:ext>
          </c:extLst>
        </c:ser>
        <c:dLbls>
          <c:showLegendKey val="0"/>
          <c:showVal val="0"/>
          <c:showCatName val="0"/>
          <c:showSerName val="0"/>
          <c:showPercent val="0"/>
          <c:showBubbleSize val="0"/>
        </c:dLbls>
        <c:gapWidth val="0"/>
        <c:overlap val="74"/>
        <c:axId val="661620096"/>
        <c:axId val="661473104"/>
      </c:barChart>
      <c:catAx>
        <c:axId val="661620096"/>
        <c:scaling>
          <c:orientation val="minMax"/>
        </c:scaling>
        <c:delete val="0"/>
        <c:axPos val="b"/>
        <c:numFmt formatCode="General" sourceLinked="0"/>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crossAx val="661473104"/>
        <c:crosses val="autoZero"/>
        <c:auto val="1"/>
        <c:lblAlgn val="ctr"/>
        <c:lblOffset val="100"/>
        <c:noMultiLvlLbl val="0"/>
      </c:catAx>
      <c:valAx>
        <c:axId val="661473104"/>
        <c:scaling>
          <c:orientation val="minMax"/>
          <c:min val="-2"/>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crossAx val="661620096"/>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0">
          <a:solidFill>
            <a:srgbClr val="302857"/>
          </a:solidFill>
          <a:latin typeface="Verdana" panose="020B0604030504040204" pitchFamily="34" charset="0"/>
          <a:ea typeface="Verdana" panose="020B0604030504040204" pitchFamily="34" charset="0"/>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Graphs!$H$8</c:f>
              <c:strCache>
                <c:ptCount val="1"/>
                <c:pt idx="0">
                  <c:v>Total number of ATCOs in OPS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Graphs!$I$1:$L$1</c:f>
              <c:numCache>
                <c:formatCode>General</c:formatCode>
                <c:ptCount val="4"/>
                <c:pt idx="0">
                  <c:v>2017</c:v>
                </c:pt>
                <c:pt idx="1">
                  <c:v>2018</c:v>
                </c:pt>
                <c:pt idx="2">
                  <c:v>2019</c:v>
                </c:pt>
                <c:pt idx="3">
                  <c:v>2020</c:v>
                </c:pt>
              </c:numCache>
            </c:numRef>
          </c:cat>
          <c:val>
            <c:numRef>
              <c:f>Graphs!$I$8:$L$8</c:f>
              <c:numCache>
                <c:formatCode>#,##0</c:formatCode>
                <c:ptCount val="4"/>
                <c:pt idx="0">
                  <c:v>10930.158748216747</c:v>
                </c:pt>
                <c:pt idx="1">
                  <c:v>10735.542022628328</c:v>
                </c:pt>
                <c:pt idx="2">
                  <c:v>10771.60375112592</c:v>
                </c:pt>
                <c:pt idx="3">
                  <c:v>10454.83240564753</c:v>
                </c:pt>
              </c:numCache>
            </c:numRef>
          </c:val>
          <c:extLst>
            <c:ext xmlns:c16="http://schemas.microsoft.com/office/drawing/2014/chart" uri="{C3380CC4-5D6E-409C-BE32-E72D297353CC}">
              <c16:uniqueId val="{00000001-4D1B-4056-B18A-4268BF0E1640}"/>
            </c:ext>
          </c:extLst>
        </c:ser>
        <c:ser>
          <c:idx val="1"/>
          <c:order val="1"/>
          <c:tx>
            <c:strRef>
              <c:f>Graphs!$H$9</c:f>
              <c:strCache>
                <c:ptCount val="1"/>
                <c:pt idx="0">
                  <c:v>Total number of ATCOs on other duties</c:v>
                </c:pt>
              </c:strCache>
            </c:strRef>
          </c:tx>
          <c:spPr>
            <a:solidFill>
              <a:srgbClr val="302857"/>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Graphs!$I$1:$L$1</c:f>
              <c:numCache>
                <c:formatCode>General</c:formatCode>
                <c:ptCount val="4"/>
                <c:pt idx="0">
                  <c:v>2017</c:v>
                </c:pt>
                <c:pt idx="1">
                  <c:v>2018</c:v>
                </c:pt>
                <c:pt idx="2">
                  <c:v>2019</c:v>
                </c:pt>
                <c:pt idx="3">
                  <c:v>2020</c:v>
                </c:pt>
              </c:numCache>
            </c:numRef>
          </c:cat>
          <c:val>
            <c:numRef>
              <c:f>Graphs!$I$9:$L$9</c:f>
              <c:numCache>
                <c:formatCode>#,##0</c:formatCode>
                <c:ptCount val="4"/>
                <c:pt idx="0">
                  <c:v>1514.5062774043859</c:v>
                </c:pt>
                <c:pt idx="1">
                  <c:v>1632.149289663884</c:v>
                </c:pt>
                <c:pt idx="2">
                  <c:v>1654.7284106052689</c:v>
                </c:pt>
                <c:pt idx="3">
                  <c:v>1767.4098977636738</c:v>
                </c:pt>
              </c:numCache>
            </c:numRef>
          </c:val>
          <c:extLst>
            <c:ext xmlns:c16="http://schemas.microsoft.com/office/drawing/2014/chart" uri="{C3380CC4-5D6E-409C-BE32-E72D297353CC}">
              <c16:uniqueId val="{00000003-4D1B-4056-B18A-4268BF0E1640}"/>
            </c:ext>
          </c:extLst>
        </c:ser>
        <c:dLbls>
          <c:showLegendKey val="0"/>
          <c:showVal val="0"/>
          <c:showCatName val="0"/>
          <c:showSerName val="0"/>
          <c:showPercent val="0"/>
          <c:showBubbleSize val="0"/>
        </c:dLbls>
        <c:gapWidth val="0"/>
        <c:overlap val="74"/>
        <c:axId val="661620096"/>
        <c:axId val="661473104"/>
      </c:barChart>
      <c:catAx>
        <c:axId val="661620096"/>
        <c:scaling>
          <c:orientation val="minMax"/>
        </c:scaling>
        <c:delete val="0"/>
        <c:axPos val="b"/>
        <c:numFmt formatCode="General" sourceLinked="0"/>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crossAx val="661473104"/>
        <c:crosses val="autoZero"/>
        <c:auto val="1"/>
        <c:lblAlgn val="ctr"/>
        <c:lblOffset val="100"/>
        <c:noMultiLvlLbl val="0"/>
      </c:catAx>
      <c:valAx>
        <c:axId val="661473104"/>
        <c:scaling>
          <c:orientation val="minMax"/>
          <c:max val="15000"/>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crossAx val="661620096"/>
        <c:crosses val="autoZero"/>
        <c:crossBetween val="between"/>
        <c:majorUnit val="3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rgbClr val="302857"/>
              </a:solidFill>
              <a:latin typeface="Verdana" panose="020B0604030504040204" pitchFamily="34" charset="0"/>
              <a:ea typeface="Verdana" panose="020B0604030504040204" pitchFamily="34" charset="0"/>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0">
          <a:solidFill>
            <a:srgbClr val="302857"/>
          </a:solidFill>
          <a:latin typeface="Verdana" panose="020B0604030504040204" pitchFamily="34" charset="0"/>
          <a:ea typeface="Verdana" panose="020B0604030504040204" pitchFamily="34" charset="0"/>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6EC94D-16D9-46C0-A00B-E0E1FB63E8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t-LT"/>
        </a:p>
      </dgm:t>
    </dgm:pt>
    <dgm:pt modelId="{BB1E7C5A-8CBB-4F85-9C9E-DEE6C92EF79A}">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Local performance targets revision mechanism</a:t>
          </a:r>
        </a:p>
      </dgm:t>
    </dgm:pt>
    <dgm:pt modelId="{845A5F66-BF03-495E-9855-19645C192E9E}" type="par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0F00B4E-EAD2-4EC2-A2EE-83AE15DA077F}" type="sib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E716666-9AEA-4A88-B06F-A23A437B9BE0}">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Traffic risk sharing mechanism</a:t>
          </a:r>
        </a:p>
      </dgm:t>
    </dgm:pt>
    <dgm:pt modelId="{08DE1290-039D-4065-BE56-96EF1D7029D8}" type="par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F36B0F1C-EDED-40F3-A17D-F2C9FC484DBE}" type="sib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D6227AB0-B90E-48B9-A74B-3A4FD6AEF51F}">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Cost risk sharing mechanism</a:t>
          </a:r>
        </a:p>
      </dgm:t>
    </dgm:pt>
    <dgm:pt modelId="{BE01128C-C723-4145-9EAD-658AF8D7D55E}" type="par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63E480FC-3E69-4B3D-B6DF-E81F341540CB}" type="sib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BC1F14E-20D6-4B51-83C6-712EDE277595}">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Inflation adjustment mechanism</a:t>
          </a:r>
        </a:p>
      </dgm:t>
    </dgm:pt>
    <dgm:pt modelId="{F9B99B4A-E384-4D97-86AC-1B7CDE61DA5A}" type="parTrans" cxnId="{FA03210F-B954-45C5-8C79-D58E3FC29957}">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6544FB65-DFD8-4A1B-8B0B-3B8FE59A4CAD}" type="sibTrans" cxnId="{FA03210F-B954-45C5-8C79-D58E3FC29957}">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C2CF7ACA-B1A6-4999-A8A8-58D6DB1ECCBA}">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Exchange rate adjustment mechanism</a:t>
          </a:r>
        </a:p>
      </dgm:t>
    </dgm:pt>
    <dgm:pt modelId="{B3234DFF-4CB4-4160-8EEC-EF2C09F4ED37}" type="parTrans" cxnId="{BEC3B7C1-956E-4DC8-9669-8A139C59FB6D}">
      <dgm:prSet/>
      <dgm:spPr/>
      <dgm:t>
        <a:bodyPr/>
        <a:lstStyle/>
        <a:p>
          <a:endParaRPr lang="en-US" sz="1800" noProof="0" dirty="0"/>
        </a:p>
      </dgm:t>
    </dgm:pt>
    <dgm:pt modelId="{8D66C2BC-0FCC-4FEF-BF40-A2FEB28DEB96}" type="sibTrans" cxnId="{BEC3B7C1-956E-4DC8-9669-8A139C59FB6D}">
      <dgm:prSet/>
      <dgm:spPr/>
      <dgm:t>
        <a:bodyPr/>
        <a:lstStyle/>
        <a:p>
          <a:endParaRPr lang="en-US" sz="1800" noProof="0" dirty="0"/>
        </a:p>
      </dgm:t>
    </dgm:pt>
    <dgm:pt modelId="{B93D7E88-9936-4D2C-AF62-E71F7CF72462}" type="pres">
      <dgm:prSet presAssocID="{256EC94D-16D9-46C0-A00B-E0E1FB63E818}" presName="diagram" presStyleCnt="0">
        <dgm:presLayoutVars>
          <dgm:dir/>
          <dgm:resizeHandles val="exact"/>
        </dgm:presLayoutVars>
      </dgm:prSet>
      <dgm:spPr/>
    </dgm:pt>
    <dgm:pt modelId="{B21606FC-6AF6-4469-8030-95A4B13526F5}" type="pres">
      <dgm:prSet presAssocID="{BB1E7C5A-8CBB-4F85-9C9E-DEE6C92EF79A}" presName="node" presStyleLbl="node1" presStyleIdx="0" presStyleCnt="5" custScaleX="240094">
        <dgm:presLayoutVars>
          <dgm:bulletEnabled val="1"/>
        </dgm:presLayoutVars>
      </dgm:prSet>
      <dgm:spPr/>
    </dgm:pt>
    <dgm:pt modelId="{A1A95C6B-C5DC-45F0-B4A7-870A565D4C0D}" type="pres">
      <dgm:prSet presAssocID="{00F00B4E-EAD2-4EC2-A2EE-83AE15DA077F}" presName="sibTrans" presStyleCnt="0"/>
      <dgm:spPr/>
    </dgm:pt>
    <dgm:pt modelId="{C1994A34-01AC-4D52-90BB-C4DCB33894D5}" type="pres">
      <dgm:prSet presAssocID="{4E716666-9AEA-4A88-B06F-A23A437B9BE0}" presName="node" presStyleLbl="node1" presStyleIdx="1" presStyleCnt="5" custScaleX="240094">
        <dgm:presLayoutVars>
          <dgm:bulletEnabled val="1"/>
        </dgm:presLayoutVars>
      </dgm:prSet>
      <dgm:spPr/>
    </dgm:pt>
    <dgm:pt modelId="{E0AE8DF0-76BB-4A40-A583-F8CA6BCCA404}" type="pres">
      <dgm:prSet presAssocID="{F36B0F1C-EDED-40F3-A17D-F2C9FC484DBE}" presName="sibTrans" presStyleCnt="0"/>
      <dgm:spPr/>
    </dgm:pt>
    <dgm:pt modelId="{82729556-8E0E-4592-B961-398E7FE3EAFA}" type="pres">
      <dgm:prSet presAssocID="{D6227AB0-B90E-48B9-A74B-3A4FD6AEF51F}" presName="node" presStyleLbl="node1" presStyleIdx="2" presStyleCnt="5" custScaleX="240094">
        <dgm:presLayoutVars>
          <dgm:bulletEnabled val="1"/>
        </dgm:presLayoutVars>
      </dgm:prSet>
      <dgm:spPr/>
    </dgm:pt>
    <dgm:pt modelId="{1FAB671E-FFB0-4CF9-A527-FFB873FDE8A1}" type="pres">
      <dgm:prSet presAssocID="{63E480FC-3E69-4B3D-B6DF-E81F341540CB}" presName="sibTrans" presStyleCnt="0"/>
      <dgm:spPr/>
    </dgm:pt>
    <dgm:pt modelId="{41DD2D0A-1A8B-4003-BE69-3D7D0DD818A6}" type="pres">
      <dgm:prSet presAssocID="{0BC1F14E-20D6-4B51-83C6-712EDE277595}" presName="node" presStyleLbl="node1" presStyleIdx="3" presStyleCnt="5" custScaleX="240094">
        <dgm:presLayoutVars>
          <dgm:bulletEnabled val="1"/>
        </dgm:presLayoutVars>
      </dgm:prSet>
      <dgm:spPr/>
    </dgm:pt>
    <dgm:pt modelId="{F539D685-F586-4865-BC4A-C4FFA6D52316}" type="pres">
      <dgm:prSet presAssocID="{6544FB65-DFD8-4A1B-8B0B-3B8FE59A4CAD}" presName="sibTrans" presStyleCnt="0"/>
      <dgm:spPr/>
    </dgm:pt>
    <dgm:pt modelId="{C6F4E8DA-FC7E-4BCD-9259-78E793E64C85}" type="pres">
      <dgm:prSet presAssocID="{C2CF7ACA-B1A6-4999-A8A8-58D6DB1ECCBA}" presName="node" presStyleLbl="node1" presStyleIdx="4" presStyleCnt="5" custScaleX="240094">
        <dgm:presLayoutVars>
          <dgm:bulletEnabled val="1"/>
        </dgm:presLayoutVars>
      </dgm:prSet>
      <dgm:spPr/>
    </dgm:pt>
  </dgm:ptLst>
  <dgm:cxnLst>
    <dgm:cxn modelId="{FA03210F-B954-45C5-8C79-D58E3FC29957}" srcId="{256EC94D-16D9-46C0-A00B-E0E1FB63E818}" destId="{0BC1F14E-20D6-4B51-83C6-712EDE277595}" srcOrd="3" destOrd="0" parTransId="{F9B99B4A-E384-4D97-86AC-1B7CDE61DA5A}" sibTransId="{6544FB65-DFD8-4A1B-8B0B-3B8FE59A4CAD}"/>
    <dgm:cxn modelId="{FA9F7A1A-A9EF-42EC-BA2D-BF223D01BBEA}" type="presOf" srcId="{0BC1F14E-20D6-4B51-83C6-712EDE277595}" destId="{41DD2D0A-1A8B-4003-BE69-3D7D0DD818A6}" srcOrd="0" destOrd="0" presId="urn:microsoft.com/office/officeart/2005/8/layout/default"/>
    <dgm:cxn modelId="{95C71A34-64F5-4278-95C8-93AE52017FA1}" srcId="{256EC94D-16D9-46C0-A00B-E0E1FB63E818}" destId="{BB1E7C5A-8CBB-4F85-9C9E-DEE6C92EF79A}" srcOrd="0" destOrd="0" parTransId="{845A5F66-BF03-495E-9855-19645C192E9E}" sibTransId="{00F00B4E-EAD2-4EC2-A2EE-83AE15DA077F}"/>
    <dgm:cxn modelId="{70D61537-85BA-404A-83BA-FB21973C25CC}" srcId="{256EC94D-16D9-46C0-A00B-E0E1FB63E818}" destId="{D6227AB0-B90E-48B9-A74B-3A4FD6AEF51F}" srcOrd="2" destOrd="0" parTransId="{BE01128C-C723-4145-9EAD-658AF8D7D55E}" sibTransId="{63E480FC-3E69-4B3D-B6DF-E81F341540CB}"/>
    <dgm:cxn modelId="{A475ED3C-BCBD-43FE-A25B-235CE84A539D}" type="presOf" srcId="{BB1E7C5A-8CBB-4F85-9C9E-DEE6C92EF79A}" destId="{B21606FC-6AF6-4469-8030-95A4B13526F5}" srcOrd="0" destOrd="0" presId="urn:microsoft.com/office/officeart/2005/8/layout/default"/>
    <dgm:cxn modelId="{46C0BD65-327A-4345-A2D4-86E33D8AC81C}" type="presOf" srcId="{256EC94D-16D9-46C0-A00B-E0E1FB63E818}" destId="{B93D7E88-9936-4D2C-AF62-E71F7CF72462}" srcOrd="0" destOrd="0" presId="urn:microsoft.com/office/officeart/2005/8/layout/default"/>
    <dgm:cxn modelId="{5C3B017F-3977-4C47-9C09-F5891FBCBA6F}" type="presOf" srcId="{D6227AB0-B90E-48B9-A74B-3A4FD6AEF51F}" destId="{82729556-8E0E-4592-B961-398E7FE3EAFA}" srcOrd="0" destOrd="0" presId="urn:microsoft.com/office/officeart/2005/8/layout/default"/>
    <dgm:cxn modelId="{706CA389-F5AE-4A27-90AB-76475D5F74AB}" type="presOf" srcId="{C2CF7ACA-B1A6-4999-A8A8-58D6DB1ECCBA}" destId="{C6F4E8DA-FC7E-4BCD-9259-78E793E64C85}" srcOrd="0" destOrd="0" presId="urn:microsoft.com/office/officeart/2005/8/layout/default"/>
    <dgm:cxn modelId="{BF912A8C-1178-4011-B285-AC7F0B339B57}" type="presOf" srcId="{4E716666-9AEA-4A88-B06F-A23A437B9BE0}" destId="{C1994A34-01AC-4D52-90BB-C4DCB33894D5}" srcOrd="0" destOrd="0" presId="urn:microsoft.com/office/officeart/2005/8/layout/default"/>
    <dgm:cxn modelId="{B62AF69E-A91D-4E26-9679-91EC632F5738}" srcId="{256EC94D-16D9-46C0-A00B-E0E1FB63E818}" destId="{4E716666-9AEA-4A88-B06F-A23A437B9BE0}" srcOrd="1" destOrd="0" parTransId="{08DE1290-039D-4065-BE56-96EF1D7029D8}" sibTransId="{F36B0F1C-EDED-40F3-A17D-F2C9FC484DBE}"/>
    <dgm:cxn modelId="{BEC3B7C1-956E-4DC8-9669-8A139C59FB6D}" srcId="{256EC94D-16D9-46C0-A00B-E0E1FB63E818}" destId="{C2CF7ACA-B1A6-4999-A8A8-58D6DB1ECCBA}" srcOrd="4" destOrd="0" parTransId="{B3234DFF-4CB4-4160-8EEC-EF2C09F4ED37}" sibTransId="{8D66C2BC-0FCC-4FEF-BF40-A2FEB28DEB96}"/>
    <dgm:cxn modelId="{952683CE-3CB4-4C8D-943E-3405505BE5D1}" type="presParOf" srcId="{B93D7E88-9936-4D2C-AF62-E71F7CF72462}" destId="{B21606FC-6AF6-4469-8030-95A4B13526F5}" srcOrd="0" destOrd="0" presId="urn:microsoft.com/office/officeart/2005/8/layout/default"/>
    <dgm:cxn modelId="{A73B3797-EC74-4EA0-AC45-DF45D7659325}" type="presParOf" srcId="{B93D7E88-9936-4D2C-AF62-E71F7CF72462}" destId="{A1A95C6B-C5DC-45F0-B4A7-870A565D4C0D}" srcOrd="1" destOrd="0" presId="urn:microsoft.com/office/officeart/2005/8/layout/default"/>
    <dgm:cxn modelId="{77D541A5-F6BE-446B-AC54-73276C3B6842}" type="presParOf" srcId="{B93D7E88-9936-4D2C-AF62-E71F7CF72462}" destId="{C1994A34-01AC-4D52-90BB-C4DCB33894D5}" srcOrd="2" destOrd="0" presId="urn:microsoft.com/office/officeart/2005/8/layout/default"/>
    <dgm:cxn modelId="{D306D828-432F-4E35-8B1A-7422654E69A0}" type="presParOf" srcId="{B93D7E88-9936-4D2C-AF62-E71F7CF72462}" destId="{E0AE8DF0-76BB-4A40-A583-F8CA6BCCA404}" srcOrd="3" destOrd="0" presId="urn:microsoft.com/office/officeart/2005/8/layout/default"/>
    <dgm:cxn modelId="{9E5CB0C9-1AF9-4242-9A10-5C8BA91BF768}" type="presParOf" srcId="{B93D7E88-9936-4D2C-AF62-E71F7CF72462}" destId="{82729556-8E0E-4592-B961-398E7FE3EAFA}" srcOrd="4" destOrd="0" presId="urn:microsoft.com/office/officeart/2005/8/layout/default"/>
    <dgm:cxn modelId="{D866EE22-AE27-468D-B177-0974850D44FE}" type="presParOf" srcId="{B93D7E88-9936-4D2C-AF62-E71F7CF72462}" destId="{1FAB671E-FFB0-4CF9-A527-FFB873FDE8A1}" srcOrd="5" destOrd="0" presId="urn:microsoft.com/office/officeart/2005/8/layout/default"/>
    <dgm:cxn modelId="{24E295A1-6E3E-4278-827A-FEEFEAE43ACE}" type="presParOf" srcId="{B93D7E88-9936-4D2C-AF62-E71F7CF72462}" destId="{41DD2D0A-1A8B-4003-BE69-3D7D0DD818A6}" srcOrd="6" destOrd="0" presId="urn:microsoft.com/office/officeart/2005/8/layout/default"/>
    <dgm:cxn modelId="{CCD492AE-EC02-47DA-8C6F-75692C375108}" type="presParOf" srcId="{B93D7E88-9936-4D2C-AF62-E71F7CF72462}" destId="{F539D685-F586-4865-BC4A-C4FFA6D52316}" srcOrd="7" destOrd="0" presId="urn:microsoft.com/office/officeart/2005/8/layout/default"/>
    <dgm:cxn modelId="{B1134E5C-B172-4528-8490-31DD04172D8C}" type="presParOf" srcId="{B93D7E88-9936-4D2C-AF62-E71F7CF72462}" destId="{C6F4E8DA-FC7E-4BCD-9259-78E793E64C85}"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6EC94D-16D9-46C0-A00B-E0E1FB63E8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t-LT"/>
        </a:p>
      </dgm:t>
    </dgm:pt>
    <dgm:pt modelId="{BB1E7C5A-8CBB-4F85-9C9E-DEE6C92EF79A}">
      <dgm:prSet phldrT="[Text]" custT="1"/>
      <dgm:spPr>
        <a:solidFill>
          <a:srgbClr val="302857"/>
        </a:solidFill>
      </dgm:spPr>
      <dgm:t>
        <a:bodyPr/>
        <a:lstStyle/>
        <a:p>
          <a:r>
            <a:rPr lang="en-US" sz="1800" noProof="0" dirty="0">
              <a:solidFill>
                <a:schemeClr val="bg1"/>
              </a:solidFill>
              <a:latin typeface="Verdana" panose="020B0604030504040204" pitchFamily="34" charset="0"/>
              <a:ea typeface="Verdana" panose="020B0604030504040204" pitchFamily="34" charset="0"/>
            </a:rPr>
            <a:t>The SES Performance and Charging Schemes are designed assuming steady air traffic growth without significant external shocks resulting that the risk sharing mechanisms have their limitations from ATM industry’s resilience perspective</a:t>
          </a:r>
        </a:p>
      </dgm:t>
    </dgm:pt>
    <dgm:pt modelId="{845A5F66-BF03-495E-9855-19645C192E9E}" type="par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0F00B4E-EAD2-4EC2-A2EE-83AE15DA077F}" type="sib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E716666-9AEA-4A88-B06F-A23A437B9BE0}">
      <dgm:prSet phldrT="[Text]" custT="1"/>
      <dgm:spPr>
        <a:solidFill>
          <a:srgbClr val="302857"/>
        </a:solidFill>
      </dgm:spPr>
      <dgm:t>
        <a:bodyPr/>
        <a:lstStyle/>
        <a:p>
          <a:r>
            <a:rPr lang="en-US" sz="1800" noProof="0" dirty="0">
              <a:solidFill>
                <a:schemeClr val="bg1"/>
              </a:solidFill>
              <a:latin typeface="Verdana" panose="020B0604030504040204" pitchFamily="34" charset="0"/>
              <a:ea typeface="Verdana" panose="020B0604030504040204" pitchFamily="34" charset="0"/>
            </a:rPr>
            <a:t>Risk sharing mechanisms do not allow ANSPs to respond more flexibly to unexpected developments and to become more resilient to large-scale disruptions</a:t>
          </a:r>
        </a:p>
      </dgm:t>
    </dgm:pt>
    <dgm:pt modelId="{08DE1290-039D-4065-BE56-96EF1D7029D8}" type="par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F36B0F1C-EDED-40F3-A17D-F2C9FC484DBE}" type="sib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BC1F14E-20D6-4B51-83C6-712EDE277595}">
      <dgm:prSet phldrT="[Text]" custT="1"/>
      <dgm:spPr>
        <a:solidFill>
          <a:srgbClr val="302857"/>
        </a:solidFill>
      </dgm:spPr>
      <dgm:t>
        <a:bodyPr/>
        <a:lstStyle/>
        <a:p>
          <a:r>
            <a:rPr lang="en-US" sz="1800" noProof="0" dirty="0">
              <a:solidFill>
                <a:schemeClr val="bg1"/>
              </a:solidFill>
              <a:latin typeface="Verdana" panose="020B0604030504040204" pitchFamily="34" charset="0"/>
              <a:ea typeface="Verdana" panose="020B0604030504040204" pitchFamily="34" charset="0"/>
            </a:rPr>
            <a:t>The SES Performance and Charging Regulation should foster long-term improvements in the performance of ANS, and only implicitly implies the focus on sustainable operational and financial capability of ANSPs in a long-term</a:t>
          </a:r>
        </a:p>
      </dgm:t>
    </dgm:pt>
    <dgm:pt modelId="{F9B99B4A-E384-4D97-86AC-1B7CDE61DA5A}" type="parTrans" cxnId="{FA03210F-B954-45C5-8C79-D58E3FC29957}">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6544FB65-DFD8-4A1B-8B0B-3B8FE59A4CAD}" type="sibTrans" cxnId="{FA03210F-B954-45C5-8C79-D58E3FC29957}">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B93D7E88-9936-4D2C-AF62-E71F7CF72462}" type="pres">
      <dgm:prSet presAssocID="{256EC94D-16D9-46C0-A00B-E0E1FB63E818}" presName="diagram" presStyleCnt="0">
        <dgm:presLayoutVars>
          <dgm:dir/>
          <dgm:resizeHandles val="exact"/>
        </dgm:presLayoutVars>
      </dgm:prSet>
      <dgm:spPr/>
    </dgm:pt>
    <dgm:pt modelId="{B21606FC-6AF6-4469-8030-95A4B13526F5}" type="pres">
      <dgm:prSet presAssocID="{BB1E7C5A-8CBB-4F85-9C9E-DEE6C92EF79A}" presName="node" presStyleLbl="node1" presStyleIdx="0" presStyleCnt="3" custScaleX="240094" custScaleY="176943">
        <dgm:presLayoutVars>
          <dgm:bulletEnabled val="1"/>
        </dgm:presLayoutVars>
      </dgm:prSet>
      <dgm:spPr/>
    </dgm:pt>
    <dgm:pt modelId="{A1A95C6B-C5DC-45F0-B4A7-870A565D4C0D}" type="pres">
      <dgm:prSet presAssocID="{00F00B4E-EAD2-4EC2-A2EE-83AE15DA077F}" presName="sibTrans" presStyleCnt="0"/>
      <dgm:spPr/>
    </dgm:pt>
    <dgm:pt modelId="{C1994A34-01AC-4D52-90BB-C4DCB33894D5}" type="pres">
      <dgm:prSet presAssocID="{4E716666-9AEA-4A88-B06F-A23A437B9BE0}" presName="node" presStyleLbl="node1" presStyleIdx="1" presStyleCnt="3" custScaleX="240094" custScaleY="176943">
        <dgm:presLayoutVars>
          <dgm:bulletEnabled val="1"/>
        </dgm:presLayoutVars>
      </dgm:prSet>
      <dgm:spPr/>
    </dgm:pt>
    <dgm:pt modelId="{E0AE8DF0-76BB-4A40-A583-F8CA6BCCA404}" type="pres">
      <dgm:prSet presAssocID="{F36B0F1C-EDED-40F3-A17D-F2C9FC484DBE}" presName="sibTrans" presStyleCnt="0"/>
      <dgm:spPr/>
    </dgm:pt>
    <dgm:pt modelId="{41DD2D0A-1A8B-4003-BE69-3D7D0DD818A6}" type="pres">
      <dgm:prSet presAssocID="{0BC1F14E-20D6-4B51-83C6-712EDE277595}" presName="node" presStyleLbl="node1" presStyleIdx="2" presStyleCnt="3" custScaleX="240094" custScaleY="176943">
        <dgm:presLayoutVars>
          <dgm:bulletEnabled val="1"/>
        </dgm:presLayoutVars>
      </dgm:prSet>
      <dgm:spPr/>
    </dgm:pt>
  </dgm:ptLst>
  <dgm:cxnLst>
    <dgm:cxn modelId="{FA03210F-B954-45C5-8C79-D58E3FC29957}" srcId="{256EC94D-16D9-46C0-A00B-E0E1FB63E818}" destId="{0BC1F14E-20D6-4B51-83C6-712EDE277595}" srcOrd="2" destOrd="0" parTransId="{F9B99B4A-E384-4D97-86AC-1B7CDE61DA5A}" sibTransId="{6544FB65-DFD8-4A1B-8B0B-3B8FE59A4CAD}"/>
    <dgm:cxn modelId="{FA9F7A1A-A9EF-42EC-BA2D-BF223D01BBEA}" type="presOf" srcId="{0BC1F14E-20D6-4B51-83C6-712EDE277595}" destId="{41DD2D0A-1A8B-4003-BE69-3D7D0DD818A6}" srcOrd="0" destOrd="0" presId="urn:microsoft.com/office/officeart/2005/8/layout/default"/>
    <dgm:cxn modelId="{95C71A34-64F5-4278-95C8-93AE52017FA1}" srcId="{256EC94D-16D9-46C0-A00B-E0E1FB63E818}" destId="{BB1E7C5A-8CBB-4F85-9C9E-DEE6C92EF79A}" srcOrd="0" destOrd="0" parTransId="{845A5F66-BF03-495E-9855-19645C192E9E}" sibTransId="{00F00B4E-EAD2-4EC2-A2EE-83AE15DA077F}"/>
    <dgm:cxn modelId="{A475ED3C-BCBD-43FE-A25B-235CE84A539D}" type="presOf" srcId="{BB1E7C5A-8CBB-4F85-9C9E-DEE6C92EF79A}" destId="{B21606FC-6AF6-4469-8030-95A4B13526F5}" srcOrd="0" destOrd="0" presId="urn:microsoft.com/office/officeart/2005/8/layout/default"/>
    <dgm:cxn modelId="{46C0BD65-327A-4345-A2D4-86E33D8AC81C}" type="presOf" srcId="{256EC94D-16D9-46C0-A00B-E0E1FB63E818}" destId="{B93D7E88-9936-4D2C-AF62-E71F7CF72462}" srcOrd="0" destOrd="0" presId="urn:microsoft.com/office/officeart/2005/8/layout/default"/>
    <dgm:cxn modelId="{BF912A8C-1178-4011-B285-AC7F0B339B57}" type="presOf" srcId="{4E716666-9AEA-4A88-B06F-A23A437B9BE0}" destId="{C1994A34-01AC-4D52-90BB-C4DCB33894D5}" srcOrd="0" destOrd="0" presId="urn:microsoft.com/office/officeart/2005/8/layout/default"/>
    <dgm:cxn modelId="{B62AF69E-A91D-4E26-9679-91EC632F5738}" srcId="{256EC94D-16D9-46C0-A00B-E0E1FB63E818}" destId="{4E716666-9AEA-4A88-B06F-A23A437B9BE0}" srcOrd="1" destOrd="0" parTransId="{08DE1290-039D-4065-BE56-96EF1D7029D8}" sibTransId="{F36B0F1C-EDED-40F3-A17D-F2C9FC484DBE}"/>
    <dgm:cxn modelId="{952683CE-3CB4-4C8D-943E-3405505BE5D1}" type="presParOf" srcId="{B93D7E88-9936-4D2C-AF62-E71F7CF72462}" destId="{B21606FC-6AF6-4469-8030-95A4B13526F5}" srcOrd="0" destOrd="0" presId="urn:microsoft.com/office/officeart/2005/8/layout/default"/>
    <dgm:cxn modelId="{A73B3797-EC74-4EA0-AC45-DF45D7659325}" type="presParOf" srcId="{B93D7E88-9936-4D2C-AF62-E71F7CF72462}" destId="{A1A95C6B-C5DC-45F0-B4A7-870A565D4C0D}" srcOrd="1" destOrd="0" presId="urn:microsoft.com/office/officeart/2005/8/layout/default"/>
    <dgm:cxn modelId="{77D541A5-F6BE-446B-AC54-73276C3B6842}" type="presParOf" srcId="{B93D7E88-9936-4D2C-AF62-E71F7CF72462}" destId="{C1994A34-01AC-4D52-90BB-C4DCB33894D5}" srcOrd="2" destOrd="0" presId="urn:microsoft.com/office/officeart/2005/8/layout/default"/>
    <dgm:cxn modelId="{D306D828-432F-4E35-8B1A-7422654E69A0}" type="presParOf" srcId="{B93D7E88-9936-4D2C-AF62-E71F7CF72462}" destId="{E0AE8DF0-76BB-4A40-A583-F8CA6BCCA404}" srcOrd="3" destOrd="0" presId="urn:microsoft.com/office/officeart/2005/8/layout/default"/>
    <dgm:cxn modelId="{24E295A1-6E3E-4278-827A-FEEFEAE43ACE}" type="presParOf" srcId="{B93D7E88-9936-4D2C-AF62-E71F7CF72462}" destId="{41DD2D0A-1A8B-4003-BE69-3D7D0DD818A6}"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6EC94D-16D9-46C0-A00B-E0E1FB63E8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t-LT"/>
        </a:p>
      </dgm:t>
    </dgm:pt>
    <dgm:pt modelId="{BB1E7C5A-8CBB-4F85-9C9E-DEE6C92EF79A}">
      <dgm:prSet phldrT="[Text]" custT="1"/>
      <dgm:spPr/>
      <dgm:t>
        <a:bodyPr/>
        <a:lstStyle/>
        <a:p>
          <a:r>
            <a:rPr lang="en-US" sz="1800" b="1" noProof="0" dirty="0">
              <a:solidFill>
                <a:srgbClr val="302857"/>
              </a:solidFill>
              <a:latin typeface="Verdana" panose="020B0604030504040204" pitchFamily="34" charset="0"/>
              <a:ea typeface="Verdana" panose="020B0604030504040204" pitchFamily="34" charset="0"/>
            </a:rPr>
            <a:t>Research questions: </a:t>
          </a:r>
          <a:r>
            <a:rPr lang="en-US" sz="1800" noProof="0" dirty="0">
              <a:solidFill>
                <a:srgbClr val="302857"/>
              </a:solidFill>
              <a:latin typeface="Verdana" panose="020B0604030504040204" pitchFamily="34" charset="0"/>
              <a:ea typeface="Verdana" panose="020B0604030504040204" pitchFamily="34" charset="0"/>
            </a:rPr>
            <a:t>financial capability of ANSPs to withstand large-scale external shocks and ANSPs management decisions regarding financial and human resources management as a response to large-scale disruptions</a:t>
          </a:r>
        </a:p>
      </dgm:t>
    </dgm:pt>
    <dgm:pt modelId="{845A5F66-BF03-495E-9855-19645C192E9E}" type="par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0F00B4E-EAD2-4EC2-A2EE-83AE15DA077F}" type="sib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E716666-9AEA-4A88-B06F-A23A437B9BE0}">
      <dgm:prSet phldrT="[Text]" custT="1"/>
      <dgm:spPr/>
      <dgm:t>
        <a:bodyPr/>
        <a:lstStyle/>
        <a:p>
          <a:r>
            <a:rPr lang="en-US" sz="1800" b="1" noProof="0" dirty="0">
              <a:solidFill>
                <a:srgbClr val="302857"/>
              </a:solidFill>
              <a:latin typeface="Verdana" panose="020B0604030504040204" pitchFamily="34" charset="0"/>
              <a:ea typeface="Verdana" panose="020B0604030504040204" pitchFamily="34" charset="0"/>
            </a:rPr>
            <a:t>Research methods: </a:t>
          </a:r>
          <a:r>
            <a:rPr lang="en-US" sz="1800" noProof="0" dirty="0">
              <a:solidFill>
                <a:srgbClr val="302857"/>
              </a:solidFill>
              <a:latin typeface="Verdana" panose="020B0604030504040204" pitchFamily="34" charset="0"/>
              <a:ea typeface="Verdana" panose="020B0604030504040204" pitchFamily="34" charset="0"/>
            </a:rPr>
            <a:t>correlation analysis, panel regression analysis, and generalized impulse response analysis. In addition, structural interviews with six ATM industry’s economic regulation experts from five EU Member States</a:t>
          </a:r>
        </a:p>
      </dgm:t>
    </dgm:pt>
    <dgm:pt modelId="{08DE1290-039D-4065-BE56-96EF1D7029D8}" type="par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F36B0F1C-EDED-40F3-A17D-F2C9FC484DBE}" type="sib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D6227AB0-B90E-48B9-A74B-3A4FD6AEF51F}">
      <dgm:prSet phldrT="[Text]" custT="1"/>
      <dgm:spPr>
        <a:solidFill>
          <a:srgbClr val="EEE730"/>
        </a:solidFill>
      </dgm:spPr>
      <dgm:t>
        <a:bodyPr/>
        <a:lstStyle/>
        <a:p>
          <a:r>
            <a:rPr lang="en-US" sz="1800" b="1" noProof="0" dirty="0">
              <a:solidFill>
                <a:srgbClr val="302857"/>
              </a:solidFill>
              <a:latin typeface="Verdana" panose="020B0604030504040204" pitchFamily="34" charset="0"/>
              <a:ea typeface="Verdana" panose="020B0604030504040204" pitchFamily="34" charset="0"/>
            </a:rPr>
            <a:t>Data: </a:t>
          </a:r>
          <a:r>
            <a:rPr lang="en-US" sz="1800" noProof="0" dirty="0">
              <a:solidFill>
                <a:srgbClr val="302857"/>
              </a:solidFill>
              <a:latin typeface="Verdana" panose="020B0604030504040204" pitchFamily="34" charset="0"/>
              <a:ea typeface="Verdana" panose="020B0604030504040204" pitchFamily="34" charset="0"/>
            </a:rPr>
            <a:t>annual operational and financial data for 24 ANSPs providing ANS in the SES area (the SES area’s ANSPs) for the years 2017 to 2021 (with some data limitations for year 2021)</a:t>
          </a:r>
        </a:p>
      </dgm:t>
    </dgm:pt>
    <dgm:pt modelId="{63E480FC-3E69-4B3D-B6DF-E81F341540CB}" type="sib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BE01128C-C723-4145-9EAD-658AF8D7D55E}" type="par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B93D7E88-9936-4D2C-AF62-E71F7CF72462}" type="pres">
      <dgm:prSet presAssocID="{256EC94D-16D9-46C0-A00B-E0E1FB63E818}" presName="diagram" presStyleCnt="0">
        <dgm:presLayoutVars>
          <dgm:dir/>
          <dgm:resizeHandles val="exact"/>
        </dgm:presLayoutVars>
      </dgm:prSet>
      <dgm:spPr/>
    </dgm:pt>
    <dgm:pt modelId="{B21606FC-6AF6-4469-8030-95A4B13526F5}" type="pres">
      <dgm:prSet presAssocID="{BB1E7C5A-8CBB-4F85-9C9E-DEE6C92EF79A}" presName="node" presStyleLbl="node1" presStyleIdx="0" presStyleCnt="3" custScaleX="240094" custScaleY="176943">
        <dgm:presLayoutVars>
          <dgm:bulletEnabled val="1"/>
        </dgm:presLayoutVars>
      </dgm:prSet>
      <dgm:spPr/>
    </dgm:pt>
    <dgm:pt modelId="{A1A95C6B-C5DC-45F0-B4A7-870A565D4C0D}" type="pres">
      <dgm:prSet presAssocID="{00F00B4E-EAD2-4EC2-A2EE-83AE15DA077F}" presName="sibTrans" presStyleCnt="0"/>
      <dgm:spPr/>
    </dgm:pt>
    <dgm:pt modelId="{C1994A34-01AC-4D52-90BB-C4DCB33894D5}" type="pres">
      <dgm:prSet presAssocID="{4E716666-9AEA-4A88-B06F-A23A437B9BE0}" presName="node" presStyleLbl="node1" presStyleIdx="1" presStyleCnt="3" custScaleX="240094" custScaleY="176943">
        <dgm:presLayoutVars>
          <dgm:bulletEnabled val="1"/>
        </dgm:presLayoutVars>
      </dgm:prSet>
      <dgm:spPr/>
    </dgm:pt>
    <dgm:pt modelId="{E0AE8DF0-76BB-4A40-A583-F8CA6BCCA404}" type="pres">
      <dgm:prSet presAssocID="{F36B0F1C-EDED-40F3-A17D-F2C9FC484DBE}" presName="sibTrans" presStyleCnt="0"/>
      <dgm:spPr/>
    </dgm:pt>
    <dgm:pt modelId="{82729556-8E0E-4592-B961-398E7FE3EAFA}" type="pres">
      <dgm:prSet presAssocID="{D6227AB0-B90E-48B9-A74B-3A4FD6AEF51F}" presName="node" presStyleLbl="node1" presStyleIdx="2" presStyleCnt="3" custScaleX="240094" custScaleY="176943">
        <dgm:presLayoutVars>
          <dgm:bulletEnabled val="1"/>
        </dgm:presLayoutVars>
      </dgm:prSet>
      <dgm:spPr/>
    </dgm:pt>
  </dgm:ptLst>
  <dgm:cxnLst>
    <dgm:cxn modelId="{95C71A34-64F5-4278-95C8-93AE52017FA1}" srcId="{256EC94D-16D9-46C0-A00B-E0E1FB63E818}" destId="{BB1E7C5A-8CBB-4F85-9C9E-DEE6C92EF79A}" srcOrd="0" destOrd="0" parTransId="{845A5F66-BF03-495E-9855-19645C192E9E}" sibTransId="{00F00B4E-EAD2-4EC2-A2EE-83AE15DA077F}"/>
    <dgm:cxn modelId="{70D61537-85BA-404A-83BA-FB21973C25CC}" srcId="{256EC94D-16D9-46C0-A00B-E0E1FB63E818}" destId="{D6227AB0-B90E-48B9-A74B-3A4FD6AEF51F}" srcOrd="2" destOrd="0" parTransId="{BE01128C-C723-4145-9EAD-658AF8D7D55E}" sibTransId="{63E480FC-3E69-4B3D-B6DF-E81F341540CB}"/>
    <dgm:cxn modelId="{A475ED3C-BCBD-43FE-A25B-235CE84A539D}" type="presOf" srcId="{BB1E7C5A-8CBB-4F85-9C9E-DEE6C92EF79A}" destId="{B21606FC-6AF6-4469-8030-95A4B13526F5}" srcOrd="0" destOrd="0" presId="urn:microsoft.com/office/officeart/2005/8/layout/default"/>
    <dgm:cxn modelId="{46C0BD65-327A-4345-A2D4-86E33D8AC81C}" type="presOf" srcId="{256EC94D-16D9-46C0-A00B-E0E1FB63E818}" destId="{B93D7E88-9936-4D2C-AF62-E71F7CF72462}" srcOrd="0" destOrd="0" presId="urn:microsoft.com/office/officeart/2005/8/layout/default"/>
    <dgm:cxn modelId="{5C3B017F-3977-4C47-9C09-F5891FBCBA6F}" type="presOf" srcId="{D6227AB0-B90E-48B9-A74B-3A4FD6AEF51F}" destId="{82729556-8E0E-4592-B961-398E7FE3EAFA}" srcOrd="0" destOrd="0" presId="urn:microsoft.com/office/officeart/2005/8/layout/default"/>
    <dgm:cxn modelId="{BF912A8C-1178-4011-B285-AC7F0B339B57}" type="presOf" srcId="{4E716666-9AEA-4A88-B06F-A23A437B9BE0}" destId="{C1994A34-01AC-4D52-90BB-C4DCB33894D5}" srcOrd="0" destOrd="0" presId="urn:microsoft.com/office/officeart/2005/8/layout/default"/>
    <dgm:cxn modelId="{B62AF69E-A91D-4E26-9679-91EC632F5738}" srcId="{256EC94D-16D9-46C0-A00B-E0E1FB63E818}" destId="{4E716666-9AEA-4A88-B06F-A23A437B9BE0}" srcOrd="1" destOrd="0" parTransId="{08DE1290-039D-4065-BE56-96EF1D7029D8}" sibTransId="{F36B0F1C-EDED-40F3-A17D-F2C9FC484DBE}"/>
    <dgm:cxn modelId="{952683CE-3CB4-4C8D-943E-3405505BE5D1}" type="presParOf" srcId="{B93D7E88-9936-4D2C-AF62-E71F7CF72462}" destId="{B21606FC-6AF6-4469-8030-95A4B13526F5}" srcOrd="0" destOrd="0" presId="urn:microsoft.com/office/officeart/2005/8/layout/default"/>
    <dgm:cxn modelId="{A73B3797-EC74-4EA0-AC45-DF45D7659325}" type="presParOf" srcId="{B93D7E88-9936-4D2C-AF62-E71F7CF72462}" destId="{A1A95C6B-C5DC-45F0-B4A7-870A565D4C0D}" srcOrd="1" destOrd="0" presId="urn:microsoft.com/office/officeart/2005/8/layout/default"/>
    <dgm:cxn modelId="{77D541A5-F6BE-446B-AC54-73276C3B6842}" type="presParOf" srcId="{B93D7E88-9936-4D2C-AF62-E71F7CF72462}" destId="{C1994A34-01AC-4D52-90BB-C4DCB33894D5}" srcOrd="2" destOrd="0" presId="urn:microsoft.com/office/officeart/2005/8/layout/default"/>
    <dgm:cxn modelId="{D306D828-432F-4E35-8B1A-7422654E69A0}" type="presParOf" srcId="{B93D7E88-9936-4D2C-AF62-E71F7CF72462}" destId="{E0AE8DF0-76BB-4A40-A583-F8CA6BCCA404}" srcOrd="3" destOrd="0" presId="urn:microsoft.com/office/officeart/2005/8/layout/default"/>
    <dgm:cxn modelId="{9E5CB0C9-1AF9-4242-9A10-5C8BA91BF768}" type="presParOf" srcId="{B93D7E88-9936-4D2C-AF62-E71F7CF72462}" destId="{82729556-8E0E-4592-B961-398E7FE3EAFA}"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6EC94D-16D9-46C0-A00B-E0E1FB63E8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t-LT"/>
        </a:p>
      </dgm:t>
    </dgm:pt>
    <dgm:pt modelId="{BB1E7C5A-8CBB-4F85-9C9E-DEE6C92EF79A}">
      <dgm:prSet phldrT="[Text]" custT="1"/>
      <dgm:spPr>
        <a:solidFill>
          <a:srgbClr val="302857"/>
        </a:solidFill>
      </dgm:spPr>
      <dgm:t>
        <a:bodyPr/>
        <a:lstStyle/>
        <a:p>
          <a:r>
            <a:rPr lang="en-US" sz="1800" spc="0" baseline="0" noProof="0" dirty="0">
              <a:solidFill>
                <a:schemeClr val="bg1"/>
              </a:solidFill>
              <a:latin typeface="Verdana" panose="020B0604030504040204" pitchFamily="34" charset="0"/>
              <a:ea typeface="Verdana" panose="020B0604030504040204" pitchFamily="34" charset="0"/>
            </a:rPr>
            <a:t>Existing absorption mechanisms designed to cope with unexpected traffic variations (e.g., risk sharing mechanisms, legally mandated reserves) might not be sufficient for ensuring the resilience of ANSPs</a:t>
          </a:r>
        </a:p>
      </dgm:t>
    </dgm:pt>
    <dgm:pt modelId="{845A5F66-BF03-495E-9855-19645C192E9E}" type="par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0F00B4E-EAD2-4EC2-A2EE-83AE15DA077F}" type="sib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E716666-9AEA-4A88-B06F-A23A437B9BE0}">
      <dgm:prSet phldrT="[Text]" custT="1"/>
      <dgm:spPr>
        <a:solidFill>
          <a:srgbClr val="302857"/>
        </a:solidFill>
      </dgm:spPr>
      <dgm:t>
        <a:bodyPr/>
        <a:lstStyle/>
        <a:p>
          <a:r>
            <a:rPr lang="en-US" sz="1800" noProof="0" dirty="0">
              <a:solidFill>
                <a:schemeClr val="bg1"/>
              </a:solidFill>
              <a:latin typeface="Verdana" panose="020B0604030504040204" pitchFamily="34" charset="0"/>
              <a:ea typeface="Verdana" panose="020B0604030504040204" pitchFamily="34" charset="0"/>
            </a:rPr>
            <a:t>Recent extreme disturbances showed that the current ANS funding scheme in the SES area was not designed to cope with shocks of this magnitude</a:t>
          </a:r>
        </a:p>
      </dgm:t>
    </dgm:pt>
    <dgm:pt modelId="{08DE1290-039D-4065-BE56-96EF1D7029D8}" type="par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F36B0F1C-EDED-40F3-A17D-F2C9FC484DBE}" type="sib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BC1F14E-20D6-4B51-83C6-712EDE277595}">
      <dgm:prSet phldrT="[Text]" custT="1"/>
      <dgm:spPr>
        <a:solidFill>
          <a:srgbClr val="302857"/>
        </a:solidFill>
      </dgm:spPr>
      <dgm:t>
        <a:bodyPr/>
        <a:lstStyle/>
        <a:p>
          <a:r>
            <a:rPr lang="en-US" sz="1800" noProof="0" dirty="0">
              <a:solidFill>
                <a:schemeClr val="bg1"/>
              </a:solidFill>
              <a:latin typeface="Verdana" panose="020B0604030504040204" pitchFamily="34" charset="0"/>
              <a:ea typeface="Verdana" panose="020B0604030504040204" pitchFamily="34" charset="0"/>
            </a:rPr>
            <a:t>In the ATM network the ANSPs ability to adapt to changing conditions (flexibility/scalability) and to mitigate effects of unexpected events (resilience) becomes more and more important</a:t>
          </a:r>
        </a:p>
      </dgm:t>
    </dgm:pt>
    <dgm:pt modelId="{F9B99B4A-E384-4D97-86AC-1B7CDE61DA5A}" type="parTrans" cxnId="{FA03210F-B954-45C5-8C79-D58E3FC29957}">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6544FB65-DFD8-4A1B-8B0B-3B8FE59A4CAD}" type="sibTrans" cxnId="{FA03210F-B954-45C5-8C79-D58E3FC29957}">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B93D7E88-9936-4D2C-AF62-E71F7CF72462}" type="pres">
      <dgm:prSet presAssocID="{256EC94D-16D9-46C0-A00B-E0E1FB63E818}" presName="diagram" presStyleCnt="0">
        <dgm:presLayoutVars>
          <dgm:dir/>
          <dgm:resizeHandles val="exact"/>
        </dgm:presLayoutVars>
      </dgm:prSet>
      <dgm:spPr/>
    </dgm:pt>
    <dgm:pt modelId="{B21606FC-6AF6-4469-8030-95A4B13526F5}" type="pres">
      <dgm:prSet presAssocID="{BB1E7C5A-8CBB-4F85-9C9E-DEE6C92EF79A}" presName="node" presStyleLbl="node1" presStyleIdx="0" presStyleCnt="3" custScaleX="240094" custScaleY="176943">
        <dgm:presLayoutVars>
          <dgm:bulletEnabled val="1"/>
        </dgm:presLayoutVars>
      </dgm:prSet>
      <dgm:spPr/>
    </dgm:pt>
    <dgm:pt modelId="{A1A95C6B-C5DC-45F0-B4A7-870A565D4C0D}" type="pres">
      <dgm:prSet presAssocID="{00F00B4E-EAD2-4EC2-A2EE-83AE15DA077F}" presName="sibTrans" presStyleCnt="0"/>
      <dgm:spPr/>
    </dgm:pt>
    <dgm:pt modelId="{C1994A34-01AC-4D52-90BB-C4DCB33894D5}" type="pres">
      <dgm:prSet presAssocID="{4E716666-9AEA-4A88-B06F-A23A437B9BE0}" presName="node" presStyleLbl="node1" presStyleIdx="1" presStyleCnt="3" custScaleX="240094" custScaleY="176943">
        <dgm:presLayoutVars>
          <dgm:bulletEnabled val="1"/>
        </dgm:presLayoutVars>
      </dgm:prSet>
      <dgm:spPr/>
    </dgm:pt>
    <dgm:pt modelId="{E0AE8DF0-76BB-4A40-A583-F8CA6BCCA404}" type="pres">
      <dgm:prSet presAssocID="{F36B0F1C-EDED-40F3-A17D-F2C9FC484DBE}" presName="sibTrans" presStyleCnt="0"/>
      <dgm:spPr/>
    </dgm:pt>
    <dgm:pt modelId="{41DD2D0A-1A8B-4003-BE69-3D7D0DD818A6}" type="pres">
      <dgm:prSet presAssocID="{0BC1F14E-20D6-4B51-83C6-712EDE277595}" presName="node" presStyleLbl="node1" presStyleIdx="2" presStyleCnt="3" custScaleX="240094" custScaleY="176943">
        <dgm:presLayoutVars>
          <dgm:bulletEnabled val="1"/>
        </dgm:presLayoutVars>
      </dgm:prSet>
      <dgm:spPr/>
    </dgm:pt>
  </dgm:ptLst>
  <dgm:cxnLst>
    <dgm:cxn modelId="{FA03210F-B954-45C5-8C79-D58E3FC29957}" srcId="{256EC94D-16D9-46C0-A00B-E0E1FB63E818}" destId="{0BC1F14E-20D6-4B51-83C6-712EDE277595}" srcOrd="2" destOrd="0" parTransId="{F9B99B4A-E384-4D97-86AC-1B7CDE61DA5A}" sibTransId="{6544FB65-DFD8-4A1B-8B0B-3B8FE59A4CAD}"/>
    <dgm:cxn modelId="{FA9F7A1A-A9EF-42EC-BA2D-BF223D01BBEA}" type="presOf" srcId="{0BC1F14E-20D6-4B51-83C6-712EDE277595}" destId="{41DD2D0A-1A8B-4003-BE69-3D7D0DD818A6}" srcOrd="0" destOrd="0" presId="urn:microsoft.com/office/officeart/2005/8/layout/default"/>
    <dgm:cxn modelId="{95C71A34-64F5-4278-95C8-93AE52017FA1}" srcId="{256EC94D-16D9-46C0-A00B-E0E1FB63E818}" destId="{BB1E7C5A-8CBB-4F85-9C9E-DEE6C92EF79A}" srcOrd="0" destOrd="0" parTransId="{845A5F66-BF03-495E-9855-19645C192E9E}" sibTransId="{00F00B4E-EAD2-4EC2-A2EE-83AE15DA077F}"/>
    <dgm:cxn modelId="{A475ED3C-BCBD-43FE-A25B-235CE84A539D}" type="presOf" srcId="{BB1E7C5A-8CBB-4F85-9C9E-DEE6C92EF79A}" destId="{B21606FC-6AF6-4469-8030-95A4B13526F5}" srcOrd="0" destOrd="0" presId="urn:microsoft.com/office/officeart/2005/8/layout/default"/>
    <dgm:cxn modelId="{46C0BD65-327A-4345-A2D4-86E33D8AC81C}" type="presOf" srcId="{256EC94D-16D9-46C0-A00B-E0E1FB63E818}" destId="{B93D7E88-9936-4D2C-AF62-E71F7CF72462}" srcOrd="0" destOrd="0" presId="urn:microsoft.com/office/officeart/2005/8/layout/default"/>
    <dgm:cxn modelId="{BF912A8C-1178-4011-B285-AC7F0B339B57}" type="presOf" srcId="{4E716666-9AEA-4A88-B06F-A23A437B9BE0}" destId="{C1994A34-01AC-4D52-90BB-C4DCB33894D5}" srcOrd="0" destOrd="0" presId="urn:microsoft.com/office/officeart/2005/8/layout/default"/>
    <dgm:cxn modelId="{B62AF69E-A91D-4E26-9679-91EC632F5738}" srcId="{256EC94D-16D9-46C0-A00B-E0E1FB63E818}" destId="{4E716666-9AEA-4A88-B06F-A23A437B9BE0}" srcOrd="1" destOrd="0" parTransId="{08DE1290-039D-4065-BE56-96EF1D7029D8}" sibTransId="{F36B0F1C-EDED-40F3-A17D-F2C9FC484DBE}"/>
    <dgm:cxn modelId="{952683CE-3CB4-4C8D-943E-3405505BE5D1}" type="presParOf" srcId="{B93D7E88-9936-4D2C-AF62-E71F7CF72462}" destId="{B21606FC-6AF6-4469-8030-95A4B13526F5}" srcOrd="0" destOrd="0" presId="urn:microsoft.com/office/officeart/2005/8/layout/default"/>
    <dgm:cxn modelId="{A73B3797-EC74-4EA0-AC45-DF45D7659325}" type="presParOf" srcId="{B93D7E88-9936-4D2C-AF62-E71F7CF72462}" destId="{A1A95C6B-C5DC-45F0-B4A7-870A565D4C0D}" srcOrd="1" destOrd="0" presId="urn:microsoft.com/office/officeart/2005/8/layout/default"/>
    <dgm:cxn modelId="{77D541A5-F6BE-446B-AC54-73276C3B6842}" type="presParOf" srcId="{B93D7E88-9936-4D2C-AF62-E71F7CF72462}" destId="{C1994A34-01AC-4D52-90BB-C4DCB33894D5}" srcOrd="2" destOrd="0" presId="urn:microsoft.com/office/officeart/2005/8/layout/default"/>
    <dgm:cxn modelId="{D306D828-432F-4E35-8B1A-7422654E69A0}" type="presParOf" srcId="{B93D7E88-9936-4D2C-AF62-E71F7CF72462}" destId="{E0AE8DF0-76BB-4A40-A583-F8CA6BCCA404}" srcOrd="3" destOrd="0" presId="urn:microsoft.com/office/officeart/2005/8/layout/default"/>
    <dgm:cxn modelId="{24E295A1-6E3E-4278-827A-FEEFEAE43ACE}" type="presParOf" srcId="{B93D7E88-9936-4D2C-AF62-E71F7CF72462}" destId="{41DD2D0A-1A8B-4003-BE69-3D7D0DD818A6}"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6EC94D-16D9-46C0-A00B-E0E1FB63E8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t-LT"/>
        </a:p>
      </dgm:t>
    </dgm:pt>
    <dgm:pt modelId="{BB1E7C5A-8CBB-4F85-9C9E-DEE6C92EF79A}">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Rethinking of KPAs and KPIs of the current SES Performance Scheme and setting performance targets for some KPIs only at EU level (e.g., environment KPI)</a:t>
          </a:r>
        </a:p>
      </dgm:t>
    </dgm:pt>
    <dgm:pt modelId="{845A5F66-BF03-495E-9855-19645C192E9E}" type="par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0F00B4E-EAD2-4EC2-A2EE-83AE15DA077F}" type="sib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E716666-9AEA-4A88-B06F-A23A437B9BE0}">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Focusing on operational efficiency fostering technological progress of ATM industry instead of cost efficiency and defining more relevant operational efficiency’s KPIs and PIs</a:t>
          </a:r>
        </a:p>
      </dgm:t>
    </dgm:pt>
    <dgm:pt modelId="{08DE1290-039D-4065-BE56-96EF1D7029D8}" type="par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F36B0F1C-EDED-40F3-A17D-F2C9FC484DBE}" type="sib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D6227AB0-B90E-48B9-A74B-3A4FD6AEF51F}">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Introduction of dynamic KPIs targets setting system relating performance targets to traffic level and allowing more flexibility in adjustment of performance targets during the course of the year as well as a reference period</a:t>
          </a:r>
        </a:p>
      </dgm:t>
    </dgm:pt>
    <dgm:pt modelId="{BE01128C-C723-4145-9EAD-658AF8D7D55E}" type="par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63E480FC-3E69-4B3D-B6DF-E81F341540CB}" type="sib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B93D7E88-9936-4D2C-AF62-E71F7CF72462}" type="pres">
      <dgm:prSet presAssocID="{256EC94D-16D9-46C0-A00B-E0E1FB63E818}" presName="diagram" presStyleCnt="0">
        <dgm:presLayoutVars>
          <dgm:dir/>
          <dgm:resizeHandles val="exact"/>
        </dgm:presLayoutVars>
      </dgm:prSet>
      <dgm:spPr/>
    </dgm:pt>
    <dgm:pt modelId="{B21606FC-6AF6-4469-8030-95A4B13526F5}" type="pres">
      <dgm:prSet presAssocID="{BB1E7C5A-8CBB-4F85-9C9E-DEE6C92EF79A}" presName="node" presStyleLbl="node1" presStyleIdx="0" presStyleCnt="3" custScaleX="240094" custScaleY="176943">
        <dgm:presLayoutVars>
          <dgm:bulletEnabled val="1"/>
        </dgm:presLayoutVars>
      </dgm:prSet>
      <dgm:spPr/>
    </dgm:pt>
    <dgm:pt modelId="{A1A95C6B-C5DC-45F0-B4A7-870A565D4C0D}" type="pres">
      <dgm:prSet presAssocID="{00F00B4E-EAD2-4EC2-A2EE-83AE15DA077F}" presName="sibTrans" presStyleCnt="0"/>
      <dgm:spPr/>
    </dgm:pt>
    <dgm:pt modelId="{C1994A34-01AC-4D52-90BB-C4DCB33894D5}" type="pres">
      <dgm:prSet presAssocID="{4E716666-9AEA-4A88-B06F-A23A437B9BE0}" presName="node" presStyleLbl="node1" presStyleIdx="1" presStyleCnt="3" custScaleX="240094" custScaleY="176943">
        <dgm:presLayoutVars>
          <dgm:bulletEnabled val="1"/>
        </dgm:presLayoutVars>
      </dgm:prSet>
      <dgm:spPr/>
    </dgm:pt>
    <dgm:pt modelId="{E0AE8DF0-76BB-4A40-A583-F8CA6BCCA404}" type="pres">
      <dgm:prSet presAssocID="{F36B0F1C-EDED-40F3-A17D-F2C9FC484DBE}" presName="sibTrans" presStyleCnt="0"/>
      <dgm:spPr/>
    </dgm:pt>
    <dgm:pt modelId="{82729556-8E0E-4592-B961-398E7FE3EAFA}" type="pres">
      <dgm:prSet presAssocID="{D6227AB0-B90E-48B9-A74B-3A4FD6AEF51F}" presName="node" presStyleLbl="node1" presStyleIdx="2" presStyleCnt="3" custScaleX="240094" custScaleY="176943">
        <dgm:presLayoutVars>
          <dgm:bulletEnabled val="1"/>
        </dgm:presLayoutVars>
      </dgm:prSet>
      <dgm:spPr/>
    </dgm:pt>
  </dgm:ptLst>
  <dgm:cxnLst>
    <dgm:cxn modelId="{95C71A34-64F5-4278-95C8-93AE52017FA1}" srcId="{256EC94D-16D9-46C0-A00B-E0E1FB63E818}" destId="{BB1E7C5A-8CBB-4F85-9C9E-DEE6C92EF79A}" srcOrd="0" destOrd="0" parTransId="{845A5F66-BF03-495E-9855-19645C192E9E}" sibTransId="{00F00B4E-EAD2-4EC2-A2EE-83AE15DA077F}"/>
    <dgm:cxn modelId="{70D61537-85BA-404A-83BA-FB21973C25CC}" srcId="{256EC94D-16D9-46C0-A00B-E0E1FB63E818}" destId="{D6227AB0-B90E-48B9-A74B-3A4FD6AEF51F}" srcOrd="2" destOrd="0" parTransId="{BE01128C-C723-4145-9EAD-658AF8D7D55E}" sibTransId="{63E480FC-3E69-4B3D-B6DF-E81F341540CB}"/>
    <dgm:cxn modelId="{A475ED3C-BCBD-43FE-A25B-235CE84A539D}" type="presOf" srcId="{BB1E7C5A-8CBB-4F85-9C9E-DEE6C92EF79A}" destId="{B21606FC-6AF6-4469-8030-95A4B13526F5}" srcOrd="0" destOrd="0" presId="urn:microsoft.com/office/officeart/2005/8/layout/default"/>
    <dgm:cxn modelId="{46C0BD65-327A-4345-A2D4-86E33D8AC81C}" type="presOf" srcId="{256EC94D-16D9-46C0-A00B-E0E1FB63E818}" destId="{B93D7E88-9936-4D2C-AF62-E71F7CF72462}" srcOrd="0" destOrd="0" presId="urn:microsoft.com/office/officeart/2005/8/layout/default"/>
    <dgm:cxn modelId="{5C3B017F-3977-4C47-9C09-F5891FBCBA6F}" type="presOf" srcId="{D6227AB0-B90E-48B9-A74B-3A4FD6AEF51F}" destId="{82729556-8E0E-4592-B961-398E7FE3EAFA}" srcOrd="0" destOrd="0" presId="urn:microsoft.com/office/officeart/2005/8/layout/default"/>
    <dgm:cxn modelId="{BF912A8C-1178-4011-B285-AC7F0B339B57}" type="presOf" srcId="{4E716666-9AEA-4A88-B06F-A23A437B9BE0}" destId="{C1994A34-01AC-4D52-90BB-C4DCB33894D5}" srcOrd="0" destOrd="0" presId="urn:microsoft.com/office/officeart/2005/8/layout/default"/>
    <dgm:cxn modelId="{B62AF69E-A91D-4E26-9679-91EC632F5738}" srcId="{256EC94D-16D9-46C0-A00B-E0E1FB63E818}" destId="{4E716666-9AEA-4A88-B06F-A23A437B9BE0}" srcOrd="1" destOrd="0" parTransId="{08DE1290-039D-4065-BE56-96EF1D7029D8}" sibTransId="{F36B0F1C-EDED-40F3-A17D-F2C9FC484DBE}"/>
    <dgm:cxn modelId="{952683CE-3CB4-4C8D-943E-3405505BE5D1}" type="presParOf" srcId="{B93D7E88-9936-4D2C-AF62-E71F7CF72462}" destId="{B21606FC-6AF6-4469-8030-95A4B13526F5}" srcOrd="0" destOrd="0" presId="urn:microsoft.com/office/officeart/2005/8/layout/default"/>
    <dgm:cxn modelId="{A73B3797-EC74-4EA0-AC45-DF45D7659325}" type="presParOf" srcId="{B93D7E88-9936-4D2C-AF62-E71F7CF72462}" destId="{A1A95C6B-C5DC-45F0-B4A7-870A565D4C0D}" srcOrd="1" destOrd="0" presId="urn:microsoft.com/office/officeart/2005/8/layout/default"/>
    <dgm:cxn modelId="{77D541A5-F6BE-446B-AC54-73276C3B6842}" type="presParOf" srcId="{B93D7E88-9936-4D2C-AF62-E71F7CF72462}" destId="{C1994A34-01AC-4D52-90BB-C4DCB33894D5}" srcOrd="2" destOrd="0" presId="urn:microsoft.com/office/officeart/2005/8/layout/default"/>
    <dgm:cxn modelId="{D306D828-432F-4E35-8B1A-7422654E69A0}" type="presParOf" srcId="{B93D7E88-9936-4D2C-AF62-E71F7CF72462}" destId="{E0AE8DF0-76BB-4A40-A583-F8CA6BCCA404}" srcOrd="3" destOrd="0" presId="urn:microsoft.com/office/officeart/2005/8/layout/default"/>
    <dgm:cxn modelId="{9E5CB0C9-1AF9-4242-9A10-5C8BA91BF768}" type="presParOf" srcId="{B93D7E88-9936-4D2C-AF62-E71F7CF72462}" destId="{82729556-8E0E-4592-B961-398E7FE3EAFA}"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6EC94D-16D9-46C0-A00B-E0E1FB63E8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t-LT"/>
        </a:p>
      </dgm:t>
    </dgm:pt>
    <dgm:pt modelId="{BB1E7C5A-8CBB-4F85-9C9E-DEE6C92EF79A}">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Introduction of additional metrics and indicators reflecting traffic patterns and local conditions of the EU Members States</a:t>
          </a:r>
        </a:p>
      </dgm:t>
    </dgm:pt>
    <dgm:pt modelId="{845A5F66-BF03-495E-9855-19645C192E9E}" type="par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0F00B4E-EAD2-4EC2-A2EE-83AE15DA077F}" type="sib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E716666-9AEA-4A88-B06F-A23A437B9BE0}">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Introduction of prospective approach to the revision of EU-wide and national performance targets and adoption EU Member(s) State(s) performance plan(s) implying restart of the new reference period</a:t>
          </a:r>
        </a:p>
      </dgm:t>
    </dgm:pt>
    <dgm:pt modelId="{08DE1290-039D-4065-BE56-96EF1D7029D8}" type="par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F36B0F1C-EDED-40F3-A17D-F2C9FC484DBE}" type="sib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D6227AB0-B90E-48B9-A74B-3A4FD6AEF51F}">
      <dgm:prSet phldrT="[Text]" custT="1"/>
      <dgm:spPr>
        <a:solidFill>
          <a:srgbClr val="EEE730"/>
        </a:solidFill>
      </dgm:spPr>
      <dgm:t>
        <a:bodyPr/>
        <a:lstStyle/>
        <a:p>
          <a:r>
            <a:rPr lang="en-US" sz="1800" noProof="0" dirty="0">
              <a:solidFill>
                <a:srgbClr val="302857"/>
              </a:solidFill>
              <a:latin typeface="Verdana" panose="020B0604030504040204" pitchFamily="34" charset="0"/>
              <a:ea typeface="Verdana" panose="020B0604030504040204" pitchFamily="34" charset="0"/>
            </a:rPr>
            <a:t>Involvement of different ATM industry’s stakeholders into the SES Performance Scheme defining their contribution to the achievement of the SES goals including KPAs and KPIs</a:t>
          </a:r>
        </a:p>
      </dgm:t>
    </dgm:pt>
    <dgm:pt modelId="{BE01128C-C723-4145-9EAD-658AF8D7D55E}" type="par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63E480FC-3E69-4B3D-B6DF-E81F341540CB}" type="sib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B93D7E88-9936-4D2C-AF62-E71F7CF72462}" type="pres">
      <dgm:prSet presAssocID="{256EC94D-16D9-46C0-A00B-E0E1FB63E818}" presName="diagram" presStyleCnt="0">
        <dgm:presLayoutVars>
          <dgm:dir/>
          <dgm:resizeHandles val="exact"/>
        </dgm:presLayoutVars>
      </dgm:prSet>
      <dgm:spPr/>
    </dgm:pt>
    <dgm:pt modelId="{B21606FC-6AF6-4469-8030-95A4B13526F5}" type="pres">
      <dgm:prSet presAssocID="{BB1E7C5A-8CBB-4F85-9C9E-DEE6C92EF79A}" presName="node" presStyleLbl="node1" presStyleIdx="0" presStyleCnt="3" custScaleX="240094" custScaleY="176943">
        <dgm:presLayoutVars>
          <dgm:bulletEnabled val="1"/>
        </dgm:presLayoutVars>
      </dgm:prSet>
      <dgm:spPr/>
    </dgm:pt>
    <dgm:pt modelId="{A1A95C6B-C5DC-45F0-B4A7-870A565D4C0D}" type="pres">
      <dgm:prSet presAssocID="{00F00B4E-EAD2-4EC2-A2EE-83AE15DA077F}" presName="sibTrans" presStyleCnt="0"/>
      <dgm:spPr/>
    </dgm:pt>
    <dgm:pt modelId="{C1994A34-01AC-4D52-90BB-C4DCB33894D5}" type="pres">
      <dgm:prSet presAssocID="{4E716666-9AEA-4A88-B06F-A23A437B9BE0}" presName="node" presStyleLbl="node1" presStyleIdx="1" presStyleCnt="3" custScaleX="240094" custScaleY="176943">
        <dgm:presLayoutVars>
          <dgm:bulletEnabled val="1"/>
        </dgm:presLayoutVars>
      </dgm:prSet>
      <dgm:spPr/>
    </dgm:pt>
    <dgm:pt modelId="{E0AE8DF0-76BB-4A40-A583-F8CA6BCCA404}" type="pres">
      <dgm:prSet presAssocID="{F36B0F1C-EDED-40F3-A17D-F2C9FC484DBE}" presName="sibTrans" presStyleCnt="0"/>
      <dgm:spPr/>
    </dgm:pt>
    <dgm:pt modelId="{82729556-8E0E-4592-B961-398E7FE3EAFA}" type="pres">
      <dgm:prSet presAssocID="{D6227AB0-B90E-48B9-A74B-3A4FD6AEF51F}" presName="node" presStyleLbl="node1" presStyleIdx="2" presStyleCnt="3" custScaleX="240094" custScaleY="176943">
        <dgm:presLayoutVars>
          <dgm:bulletEnabled val="1"/>
        </dgm:presLayoutVars>
      </dgm:prSet>
      <dgm:spPr/>
    </dgm:pt>
  </dgm:ptLst>
  <dgm:cxnLst>
    <dgm:cxn modelId="{95C71A34-64F5-4278-95C8-93AE52017FA1}" srcId="{256EC94D-16D9-46C0-A00B-E0E1FB63E818}" destId="{BB1E7C5A-8CBB-4F85-9C9E-DEE6C92EF79A}" srcOrd="0" destOrd="0" parTransId="{845A5F66-BF03-495E-9855-19645C192E9E}" sibTransId="{00F00B4E-EAD2-4EC2-A2EE-83AE15DA077F}"/>
    <dgm:cxn modelId="{70D61537-85BA-404A-83BA-FB21973C25CC}" srcId="{256EC94D-16D9-46C0-A00B-E0E1FB63E818}" destId="{D6227AB0-B90E-48B9-A74B-3A4FD6AEF51F}" srcOrd="2" destOrd="0" parTransId="{BE01128C-C723-4145-9EAD-658AF8D7D55E}" sibTransId="{63E480FC-3E69-4B3D-B6DF-E81F341540CB}"/>
    <dgm:cxn modelId="{A475ED3C-BCBD-43FE-A25B-235CE84A539D}" type="presOf" srcId="{BB1E7C5A-8CBB-4F85-9C9E-DEE6C92EF79A}" destId="{B21606FC-6AF6-4469-8030-95A4B13526F5}" srcOrd="0" destOrd="0" presId="urn:microsoft.com/office/officeart/2005/8/layout/default"/>
    <dgm:cxn modelId="{46C0BD65-327A-4345-A2D4-86E33D8AC81C}" type="presOf" srcId="{256EC94D-16D9-46C0-A00B-E0E1FB63E818}" destId="{B93D7E88-9936-4D2C-AF62-E71F7CF72462}" srcOrd="0" destOrd="0" presId="urn:microsoft.com/office/officeart/2005/8/layout/default"/>
    <dgm:cxn modelId="{5C3B017F-3977-4C47-9C09-F5891FBCBA6F}" type="presOf" srcId="{D6227AB0-B90E-48B9-A74B-3A4FD6AEF51F}" destId="{82729556-8E0E-4592-B961-398E7FE3EAFA}" srcOrd="0" destOrd="0" presId="urn:microsoft.com/office/officeart/2005/8/layout/default"/>
    <dgm:cxn modelId="{BF912A8C-1178-4011-B285-AC7F0B339B57}" type="presOf" srcId="{4E716666-9AEA-4A88-B06F-A23A437B9BE0}" destId="{C1994A34-01AC-4D52-90BB-C4DCB33894D5}" srcOrd="0" destOrd="0" presId="urn:microsoft.com/office/officeart/2005/8/layout/default"/>
    <dgm:cxn modelId="{B62AF69E-A91D-4E26-9679-91EC632F5738}" srcId="{256EC94D-16D9-46C0-A00B-E0E1FB63E818}" destId="{4E716666-9AEA-4A88-B06F-A23A437B9BE0}" srcOrd="1" destOrd="0" parTransId="{08DE1290-039D-4065-BE56-96EF1D7029D8}" sibTransId="{F36B0F1C-EDED-40F3-A17D-F2C9FC484DBE}"/>
    <dgm:cxn modelId="{952683CE-3CB4-4C8D-943E-3405505BE5D1}" type="presParOf" srcId="{B93D7E88-9936-4D2C-AF62-E71F7CF72462}" destId="{B21606FC-6AF6-4469-8030-95A4B13526F5}" srcOrd="0" destOrd="0" presId="urn:microsoft.com/office/officeart/2005/8/layout/default"/>
    <dgm:cxn modelId="{A73B3797-EC74-4EA0-AC45-DF45D7659325}" type="presParOf" srcId="{B93D7E88-9936-4D2C-AF62-E71F7CF72462}" destId="{A1A95C6B-C5DC-45F0-B4A7-870A565D4C0D}" srcOrd="1" destOrd="0" presId="urn:microsoft.com/office/officeart/2005/8/layout/default"/>
    <dgm:cxn modelId="{77D541A5-F6BE-446B-AC54-73276C3B6842}" type="presParOf" srcId="{B93D7E88-9936-4D2C-AF62-E71F7CF72462}" destId="{C1994A34-01AC-4D52-90BB-C4DCB33894D5}" srcOrd="2" destOrd="0" presId="urn:microsoft.com/office/officeart/2005/8/layout/default"/>
    <dgm:cxn modelId="{D306D828-432F-4E35-8B1A-7422654E69A0}" type="presParOf" srcId="{B93D7E88-9936-4D2C-AF62-E71F7CF72462}" destId="{E0AE8DF0-76BB-4A40-A583-F8CA6BCCA404}" srcOrd="3" destOrd="0" presId="urn:microsoft.com/office/officeart/2005/8/layout/default"/>
    <dgm:cxn modelId="{9E5CB0C9-1AF9-4242-9A10-5C8BA91BF768}" type="presParOf" srcId="{B93D7E88-9936-4D2C-AF62-E71F7CF72462}" destId="{82729556-8E0E-4592-B961-398E7FE3EAFA}"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56EC94D-16D9-46C0-A00B-E0E1FB63E8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t-LT"/>
        </a:p>
      </dgm:t>
    </dgm:pt>
    <dgm:pt modelId="{BB1E7C5A-8CBB-4F85-9C9E-DEE6C92EF79A}">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Complementing risk sharing mechanisms by introducing some additional measures dealing with extraordinary situations</a:t>
          </a:r>
        </a:p>
      </dgm:t>
    </dgm:pt>
    <dgm:pt modelId="{845A5F66-BF03-495E-9855-19645C192E9E}" type="par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0F00B4E-EAD2-4EC2-A2EE-83AE15DA077F}" type="sib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E716666-9AEA-4A88-B06F-A23A437B9BE0}">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Ensuring efficient allocation of risks between different stakeholders (EU Member States, ANSPs, and AUs)</a:t>
          </a:r>
        </a:p>
      </dgm:t>
    </dgm:pt>
    <dgm:pt modelId="{08DE1290-039D-4065-BE56-96EF1D7029D8}" type="par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F36B0F1C-EDED-40F3-A17D-F2C9FC484DBE}" type="sib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D6227AB0-B90E-48B9-A74B-3A4FD6AEF51F}">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Building the liquidity reserves to ensure ANSPs are well prepared to face the risks that could arise and capable of withstanding shocks</a:t>
          </a:r>
        </a:p>
      </dgm:t>
    </dgm:pt>
    <dgm:pt modelId="{BE01128C-C723-4145-9EAD-658AF8D7D55E}" type="par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63E480FC-3E69-4B3D-B6DF-E81F341540CB}" type="sib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FED3D9D-79A8-437D-B2CB-3BADB6118723}">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Strengthening the role </a:t>
          </a:r>
          <a:r>
            <a:rPr lang="en-US" sz="1800" noProof="0">
              <a:solidFill>
                <a:srgbClr val="302857"/>
              </a:solidFill>
              <a:latin typeface="Verdana" panose="020B0604030504040204" pitchFamily="34" charset="0"/>
              <a:ea typeface="Verdana" panose="020B0604030504040204" pitchFamily="34" charset="0"/>
            </a:rPr>
            <a:t>of the ANSPs </a:t>
          </a:r>
          <a:r>
            <a:rPr lang="en-US" sz="1800" noProof="0" dirty="0">
              <a:solidFill>
                <a:srgbClr val="302857"/>
              </a:solidFill>
              <a:latin typeface="Verdana" panose="020B0604030504040204" pitchFamily="34" charset="0"/>
              <a:ea typeface="Verdana" panose="020B0604030504040204" pitchFamily="34" charset="0"/>
            </a:rPr>
            <a:t>shareholders in risk management process ensuring the provision of essential services and reinforcing the resilience of critical infrastructure</a:t>
          </a:r>
        </a:p>
      </dgm:t>
    </dgm:pt>
    <dgm:pt modelId="{8A8A8A2D-67E7-4768-B3D2-53E23C633A90}" type="parTrans" cxnId="{0CAA3BA1-C1C0-4BEE-9D22-91884CFA18F9}">
      <dgm:prSet/>
      <dgm:spPr/>
      <dgm:t>
        <a:bodyPr/>
        <a:lstStyle/>
        <a:p>
          <a:endParaRPr lang="lt-LT"/>
        </a:p>
      </dgm:t>
    </dgm:pt>
    <dgm:pt modelId="{6715E63A-D5F6-4AEF-8A87-7BCF244489C5}" type="sibTrans" cxnId="{0CAA3BA1-C1C0-4BEE-9D22-91884CFA18F9}">
      <dgm:prSet/>
      <dgm:spPr/>
      <dgm:t>
        <a:bodyPr/>
        <a:lstStyle/>
        <a:p>
          <a:endParaRPr lang="lt-LT"/>
        </a:p>
      </dgm:t>
    </dgm:pt>
    <dgm:pt modelId="{B93D7E88-9936-4D2C-AF62-E71F7CF72462}" type="pres">
      <dgm:prSet presAssocID="{256EC94D-16D9-46C0-A00B-E0E1FB63E818}" presName="diagram" presStyleCnt="0">
        <dgm:presLayoutVars>
          <dgm:dir/>
          <dgm:resizeHandles val="exact"/>
        </dgm:presLayoutVars>
      </dgm:prSet>
      <dgm:spPr/>
    </dgm:pt>
    <dgm:pt modelId="{B21606FC-6AF6-4469-8030-95A4B13526F5}" type="pres">
      <dgm:prSet presAssocID="{BB1E7C5A-8CBB-4F85-9C9E-DEE6C92EF79A}" presName="node" presStyleLbl="node1" presStyleIdx="0" presStyleCnt="4" custScaleX="288451" custScaleY="156465">
        <dgm:presLayoutVars>
          <dgm:bulletEnabled val="1"/>
        </dgm:presLayoutVars>
      </dgm:prSet>
      <dgm:spPr/>
    </dgm:pt>
    <dgm:pt modelId="{A1A95C6B-C5DC-45F0-B4A7-870A565D4C0D}" type="pres">
      <dgm:prSet presAssocID="{00F00B4E-EAD2-4EC2-A2EE-83AE15DA077F}" presName="sibTrans" presStyleCnt="0"/>
      <dgm:spPr/>
    </dgm:pt>
    <dgm:pt modelId="{C1994A34-01AC-4D52-90BB-C4DCB33894D5}" type="pres">
      <dgm:prSet presAssocID="{4E716666-9AEA-4A88-B06F-A23A437B9BE0}" presName="node" presStyleLbl="node1" presStyleIdx="1" presStyleCnt="4" custScaleX="288451" custScaleY="156465">
        <dgm:presLayoutVars>
          <dgm:bulletEnabled val="1"/>
        </dgm:presLayoutVars>
      </dgm:prSet>
      <dgm:spPr/>
    </dgm:pt>
    <dgm:pt modelId="{E0AE8DF0-76BB-4A40-A583-F8CA6BCCA404}" type="pres">
      <dgm:prSet presAssocID="{F36B0F1C-EDED-40F3-A17D-F2C9FC484DBE}" presName="sibTrans" presStyleCnt="0"/>
      <dgm:spPr/>
    </dgm:pt>
    <dgm:pt modelId="{82729556-8E0E-4592-B961-398E7FE3EAFA}" type="pres">
      <dgm:prSet presAssocID="{D6227AB0-B90E-48B9-A74B-3A4FD6AEF51F}" presName="node" presStyleLbl="node1" presStyleIdx="2" presStyleCnt="4" custScaleX="288451" custScaleY="156465">
        <dgm:presLayoutVars>
          <dgm:bulletEnabled val="1"/>
        </dgm:presLayoutVars>
      </dgm:prSet>
      <dgm:spPr/>
    </dgm:pt>
    <dgm:pt modelId="{C75F02CA-53C9-4ED9-AA17-4F5B7D80EE3B}" type="pres">
      <dgm:prSet presAssocID="{63E480FC-3E69-4B3D-B6DF-E81F341540CB}" presName="sibTrans" presStyleCnt="0"/>
      <dgm:spPr/>
    </dgm:pt>
    <dgm:pt modelId="{1181358B-BA79-49AB-BE29-CF18CBF39B13}" type="pres">
      <dgm:prSet presAssocID="{4FED3D9D-79A8-437D-B2CB-3BADB6118723}" presName="node" presStyleLbl="node1" presStyleIdx="3" presStyleCnt="4" custScaleX="288451" custScaleY="156465">
        <dgm:presLayoutVars>
          <dgm:bulletEnabled val="1"/>
        </dgm:presLayoutVars>
      </dgm:prSet>
      <dgm:spPr/>
    </dgm:pt>
  </dgm:ptLst>
  <dgm:cxnLst>
    <dgm:cxn modelId="{95C71A34-64F5-4278-95C8-93AE52017FA1}" srcId="{256EC94D-16D9-46C0-A00B-E0E1FB63E818}" destId="{BB1E7C5A-8CBB-4F85-9C9E-DEE6C92EF79A}" srcOrd="0" destOrd="0" parTransId="{845A5F66-BF03-495E-9855-19645C192E9E}" sibTransId="{00F00B4E-EAD2-4EC2-A2EE-83AE15DA077F}"/>
    <dgm:cxn modelId="{70D61537-85BA-404A-83BA-FB21973C25CC}" srcId="{256EC94D-16D9-46C0-A00B-E0E1FB63E818}" destId="{D6227AB0-B90E-48B9-A74B-3A4FD6AEF51F}" srcOrd="2" destOrd="0" parTransId="{BE01128C-C723-4145-9EAD-658AF8D7D55E}" sibTransId="{63E480FC-3E69-4B3D-B6DF-E81F341540CB}"/>
    <dgm:cxn modelId="{A475ED3C-BCBD-43FE-A25B-235CE84A539D}" type="presOf" srcId="{BB1E7C5A-8CBB-4F85-9C9E-DEE6C92EF79A}" destId="{B21606FC-6AF6-4469-8030-95A4B13526F5}" srcOrd="0" destOrd="0" presId="urn:microsoft.com/office/officeart/2005/8/layout/default"/>
    <dgm:cxn modelId="{46C0BD65-327A-4345-A2D4-86E33D8AC81C}" type="presOf" srcId="{256EC94D-16D9-46C0-A00B-E0E1FB63E818}" destId="{B93D7E88-9936-4D2C-AF62-E71F7CF72462}" srcOrd="0" destOrd="0" presId="urn:microsoft.com/office/officeart/2005/8/layout/default"/>
    <dgm:cxn modelId="{09BB006D-A70A-4506-AA40-E77B9D1114C5}" type="presOf" srcId="{4FED3D9D-79A8-437D-B2CB-3BADB6118723}" destId="{1181358B-BA79-49AB-BE29-CF18CBF39B13}" srcOrd="0" destOrd="0" presId="urn:microsoft.com/office/officeart/2005/8/layout/default"/>
    <dgm:cxn modelId="{5C3B017F-3977-4C47-9C09-F5891FBCBA6F}" type="presOf" srcId="{D6227AB0-B90E-48B9-A74B-3A4FD6AEF51F}" destId="{82729556-8E0E-4592-B961-398E7FE3EAFA}" srcOrd="0" destOrd="0" presId="urn:microsoft.com/office/officeart/2005/8/layout/default"/>
    <dgm:cxn modelId="{BF912A8C-1178-4011-B285-AC7F0B339B57}" type="presOf" srcId="{4E716666-9AEA-4A88-B06F-A23A437B9BE0}" destId="{C1994A34-01AC-4D52-90BB-C4DCB33894D5}" srcOrd="0" destOrd="0" presId="urn:microsoft.com/office/officeart/2005/8/layout/default"/>
    <dgm:cxn modelId="{B62AF69E-A91D-4E26-9679-91EC632F5738}" srcId="{256EC94D-16D9-46C0-A00B-E0E1FB63E818}" destId="{4E716666-9AEA-4A88-B06F-A23A437B9BE0}" srcOrd="1" destOrd="0" parTransId="{08DE1290-039D-4065-BE56-96EF1D7029D8}" sibTransId="{F36B0F1C-EDED-40F3-A17D-F2C9FC484DBE}"/>
    <dgm:cxn modelId="{0CAA3BA1-C1C0-4BEE-9D22-91884CFA18F9}" srcId="{256EC94D-16D9-46C0-A00B-E0E1FB63E818}" destId="{4FED3D9D-79A8-437D-B2CB-3BADB6118723}" srcOrd="3" destOrd="0" parTransId="{8A8A8A2D-67E7-4768-B3D2-53E23C633A90}" sibTransId="{6715E63A-D5F6-4AEF-8A87-7BCF244489C5}"/>
    <dgm:cxn modelId="{952683CE-3CB4-4C8D-943E-3405505BE5D1}" type="presParOf" srcId="{B93D7E88-9936-4D2C-AF62-E71F7CF72462}" destId="{B21606FC-6AF6-4469-8030-95A4B13526F5}" srcOrd="0" destOrd="0" presId="urn:microsoft.com/office/officeart/2005/8/layout/default"/>
    <dgm:cxn modelId="{A73B3797-EC74-4EA0-AC45-DF45D7659325}" type="presParOf" srcId="{B93D7E88-9936-4D2C-AF62-E71F7CF72462}" destId="{A1A95C6B-C5DC-45F0-B4A7-870A565D4C0D}" srcOrd="1" destOrd="0" presId="urn:microsoft.com/office/officeart/2005/8/layout/default"/>
    <dgm:cxn modelId="{77D541A5-F6BE-446B-AC54-73276C3B6842}" type="presParOf" srcId="{B93D7E88-9936-4D2C-AF62-E71F7CF72462}" destId="{C1994A34-01AC-4D52-90BB-C4DCB33894D5}" srcOrd="2" destOrd="0" presId="urn:microsoft.com/office/officeart/2005/8/layout/default"/>
    <dgm:cxn modelId="{D306D828-432F-4E35-8B1A-7422654E69A0}" type="presParOf" srcId="{B93D7E88-9936-4D2C-AF62-E71F7CF72462}" destId="{E0AE8DF0-76BB-4A40-A583-F8CA6BCCA404}" srcOrd="3" destOrd="0" presId="urn:microsoft.com/office/officeart/2005/8/layout/default"/>
    <dgm:cxn modelId="{9E5CB0C9-1AF9-4242-9A10-5C8BA91BF768}" type="presParOf" srcId="{B93D7E88-9936-4D2C-AF62-E71F7CF72462}" destId="{82729556-8E0E-4592-B961-398E7FE3EAFA}" srcOrd="4" destOrd="0" presId="urn:microsoft.com/office/officeart/2005/8/layout/default"/>
    <dgm:cxn modelId="{87D6EDC5-4C44-447F-B641-D609441C2ECA}" type="presParOf" srcId="{B93D7E88-9936-4D2C-AF62-E71F7CF72462}" destId="{C75F02CA-53C9-4ED9-AA17-4F5B7D80EE3B}" srcOrd="5" destOrd="0" presId="urn:microsoft.com/office/officeart/2005/8/layout/default"/>
    <dgm:cxn modelId="{5A8C5564-AADF-4227-B737-8AC39A9B7006}" type="presParOf" srcId="{B93D7E88-9936-4D2C-AF62-E71F7CF72462}" destId="{1181358B-BA79-49AB-BE29-CF18CBF39B13}"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56EC94D-16D9-46C0-A00B-E0E1FB63E8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t-LT"/>
        </a:p>
      </dgm:t>
    </dgm:pt>
    <dgm:pt modelId="{BB1E7C5A-8CBB-4F85-9C9E-DEE6C92EF79A}">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Fostering deployment of technological solutions increasing </a:t>
          </a:r>
          <a:r>
            <a:rPr lang="en-US" sz="1800" noProof="0" dirty="0" err="1">
              <a:solidFill>
                <a:srgbClr val="302857"/>
              </a:solidFill>
              <a:latin typeface="Verdana" panose="020B0604030504040204" pitchFamily="34" charset="0"/>
              <a:ea typeface="Verdana" panose="020B0604030504040204" pitchFamily="34" charset="0"/>
            </a:rPr>
            <a:t>digitalisation</a:t>
          </a:r>
          <a:r>
            <a:rPr lang="en-US" sz="1800" noProof="0" dirty="0">
              <a:solidFill>
                <a:srgbClr val="302857"/>
              </a:solidFill>
              <a:latin typeface="Verdana" panose="020B0604030504040204" pitchFamily="34" charset="0"/>
              <a:ea typeface="Verdana" panose="020B0604030504040204" pitchFamily="34" charset="0"/>
            </a:rPr>
            <a:t>, automatization, scalability, and reinforcing the resilience of ATM/ANS provision at individual ANSP level</a:t>
          </a:r>
        </a:p>
      </dgm:t>
    </dgm:pt>
    <dgm:pt modelId="{845A5F66-BF03-495E-9855-19645C192E9E}" type="par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0F00B4E-EAD2-4EC2-A2EE-83AE15DA077F}" type="sib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E716666-9AEA-4A88-B06F-A23A437B9BE0}">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Increasing outsourcing of business support functions and focusing on their main activities – ATS provision</a:t>
          </a:r>
        </a:p>
      </dgm:t>
    </dgm:pt>
    <dgm:pt modelId="{08DE1290-039D-4065-BE56-96EF1D7029D8}" type="par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F36B0F1C-EDED-40F3-A17D-F2C9FC484DBE}" type="sib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D6227AB0-B90E-48B9-A74B-3A4FD6AEF51F}">
      <dgm:prSet phldrT="[Text]" custT="1"/>
      <dgm:spPr>
        <a:solidFill>
          <a:srgbClr val="EEE730"/>
        </a:solidFill>
      </dgm:spPr>
      <dgm:t>
        <a:bodyPr/>
        <a:lstStyle/>
        <a:p>
          <a:r>
            <a:rPr lang="en-US" sz="1800" noProof="0" dirty="0">
              <a:solidFill>
                <a:srgbClr val="302857"/>
              </a:solidFill>
              <a:latin typeface="Verdana" panose="020B0604030504040204" pitchFamily="34" charset="0"/>
              <a:ea typeface="Verdana" panose="020B0604030504040204" pitchFamily="34" charset="0"/>
            </a:rPr>
            <a:t>Supporting the progressive shift from a current fully vertically integrated ATM/ANS provision model to a new ATM/ANS provision model where ANSPs focus on their core capability of ATS delivery</a:t>
          </a:r>
        </a:p>
      </dgm:t>
    </dgm:pt>
    <dgm:pt modelId="{BE01128C-C723-4145-9EAD-658AF8D7D55E}" type="par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63E480FC-3E69-4B3D-B6DF-E81F341540CB}" type="sib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B93D7E88-9936-4D2C-AF62-E71F7CF72462}" type="pres">
      <dgm:prSet presAssocID="{256EC94D-16D9-46C0-A00B-E0E1FB63E818}" presName="diagram" presStyleCnt="0">
        <dgm:presLayoutVars>
          <dgm:dir/>
          <dgm:resizeHandles val="exact"/>
        </dgm:presLayoutVars>
      </dgm:prSet>
      <dgm:spPr/>
    </dgm:pt>
    <dgm:pt modelId="{B21606FC-6AF6-4469-8030-95A4B13526F5}" type="pres">
      <dgm:prSet presAssocID="{BB1E7C5A-8CBB-4F85-9C9E-DEE6C92EF79A}" presName="node" presStyleLbl="node1" presStyleIdx="0" presStyleCnt="3" custScaleX="240094" custScaleY="176943">
        <dgm:presLayoutVars>
          <dgm:bulletEnabled val="1"/>
        </dgm:presLayoutVars>
      </dgm:prSet>
      <dgm:spPr/>
    </dgm:pt>
    <dgm:pt modelId="{A1A95C6B-C5DC-45F0-B4A7-870A565D4C0D}" type="pres">
      <dgm:prSet presAssocID="{00F00B4E-EAD2-4EC2-A2EE-83AE15DA077F}" presName="sibTrans" presStyleCnt="0"/>
      <dgm:spPr/>
    </dgm:pt>
    <dgm:pt modelId="{C1994A34-01AC-4D52-90BB-C4DCB33894D5}" type="pres">
      <dgm:prSet presAssocID="{4E716666-9AEA-4A88-B06F-A23A437B9BE0}" presName="node" presStyleLbl="node1" presStyleIdx="1" presStyleCnt="3" custScaleX="240094" custScaleY="176943">
        <dgm:presLayoutVars>
          <dgm:bulletEnabled val="1"/>
        </dgm:presLayoutVars>
      </dgm:prSet>
      <dgm:spPr/>
    </dgm:pt>
    <dgm:pt modelId="{E0AE8DF0-76BB-4A40-A583-F8CA6BCCA404}" type="pres">
      <dgm:prSet presAssocID="{F36B0F1C-EDED-40F3-A17D-F2C9FC484DBE}" presName="sibTrans" presStyleCnt="0"/>
      <dgm:spPr/>
    </dgm:pt>
    <dgm:pt modelId="{82729556-8E0E-4592-B961-398E7FE3EAFA}" type="pres">
      <dgm:prSet presAssocID="{D6227AB0-B90E-48B9-A74B-3A4FD6AEF51F}" presName="node" presStyleLbl="node1" presStyleIdx="2" presStyleCnt="3" custScaleX="240094" custScaleY="176943">
        <dgm:presLayoutVars>
          <dgm:bulletEnabled val="1"/>
        </dgm:presLayoutVars>
      </dgm:prSet>
      <dgm:spPr/>
    </dgm:pt>
  </dgm:ptLst>
  <dgm:cxnLst>
    <dgm:cxn modelId="{95C71A34-64F5-4278-95C8-93AE52017FA1}" srcId="{256EC94D-16D9-46C0-A00B-E0E1FB63E818}" destId="{BB1E7C5A-8CBB-4F85-9C9E-DEE6C92EF79A}" srcOrd="0" destOrd="0" parTransId="{845A5F66-BF03-495E-9855-19645C192E9E}" sibTransId="{00F00B4E-EAD2-4EC2-A2EE-83AE15DA077F}"/>
    <dgm:cxn modelId="{70D61537-85BA-404A-83BA-FB21973C25CC}" srcId="{256EC94D-16D9-46C0-A00B-E0E1FB63E818}" destId="{D6227AB0-B90E-48B9-A74B-3A4FD6AEF51F}" srcOrd="2" destOrd="0" parTransId="{BE01128C-C723-4145-9EAD-658AF8D7D55E}" sibTransId="{63E480FC-3E69-4B3D-B6DF-E81F341540CB}"/>
    <dgm:cxn modelId="{A475ED3C-BCBD-43FE-A25B-235CE84A539D}" type="presOf" srcId="{BB1E7C5A-8CBB-4F85-9C9E-DEE6C92EF79A}" destId="{B21606FC-6AF6-4469-8030-95A4B13526F5}" srcOrd="0" destOrd="0" presId="urn:microsoft.com/office/officeart/2005/8/layout/default"/>
    <dgm:cxn modelId="{46C0BD65-327A-4345-A2D4-86E33D8AC81C}" type="presOf" srcId="{256EC94D-16D9-46C0-A00B-E0E1FB63E818}" destId="{B93D7E88-9936-4D2C-AF62-E71F7CF72462}" srcOrd="0" destOrd="0" presId="urn:microsoft.com/office/officeart/2005/8/layout/default"/>
    <dgm:cxn modelId="{5C3B017F-3977-4C47-9C09-F5891FBCBA6F}" type="presOf" srcId="{D6227AB0-B90E-48B9-A74B-3A4FD6AEF51F}" destId="{82729556-8E0E-4592-B961-398E7FE3EAFA}" srcOrd="0" destOrd="0" presId="urn:microsoft.com/office/officeart/2005/8/layout/default"/>
    <dgm:cxn modelId="{BF912A8C-1178-4011-B285-AC7F0B339B57}" type="presOf" srcId="{4E716666-9AEA-4A88-B06F-A23A437B9BE0}" destId="{C1994A34-01AC-4D52-90BB-C4DCB33894D5}" srcOrd="0" destOrd="0" presId="urn:microsoft.com/office/officeart/2005/8/layout/default"/>
    <dgm:cxn modelId="{B62AF69E-A91D-4E26-9679-91EC632F5738}" srcId="{256EC94D-16D9-46C0-A00B-E0E1FB63E818}" destId="{4E716666-9AEA-4A88-B06F-A23A437B9BE0}" srcOrd="1" destOrd="0" parTransId="{08DE1290-039D-4065-BE56-96EF1D7029D8}" sibTransId="{F36B0F1C-EDED-40F3-A17D-F2C9FC484DBE}"/>
    <dgm:cxn modelId="{952683CE-3CB4-4C8D-943E-3405505BE5D1}" type="presParOf" srcId="{B93D7E88-9936-4D2C-AF62-E71F7CF72462}" destId="{B21606FC-6AF6-4469-8030-95A4B13526F5}" srcOrd="0" destOrd="0" presId="urn:microsoft.com/office/officeart/2005/8/layout/default"/>
    <dgm:cxn modelId="{A73B3797-EC74-4EA0-AC45-DF45D7659325}" type="presParOf" srcId="{B93D7E88-9936-4D2C-AF62-E71F7CF72462}" destId="{A1A95C6B-C5DC-45F0-B4A7-870A565D4C0D}" srcOrd="1" destOrd="0" presId="urn:microsoft.com/office/officeart/2005/8/layout/default"/>
    <dgm:cxn modelId="{77D541A5-F6BE-446B-AC54-73276C3B6842}" type="presParOf" srcId="{B93D7E88-9936-4D2C-AF62-E71F7CF72462}" destId="{C1994A34-01AC-4D52-90BB-C4DCB33894D5}" srcOrd="2" destOrd="0" presId="urn:microsoft.com/office/officeart/2005/8/layout/default"/>
    <dgm:cxn modelId="{D306D828-432F-4E35-8B1A-7422654E69A0}" type="presParOf" srcId="{B93D7E88-9936-4D2C-AF62-E71F7CF72462}" destId="{E0AE8DF0-76BB-4A40-A583-F8CA6BCCA404}" srcOrd="3" destOrd="0" presId="urn:microsoft.com/office/officeart/2005/8/layout/default"/>
    <dgm:cxn modelId="{9E5CB0C9-1AF9-4242-9A10-5C8BA91BF768}" type="presParOf" srcId="{B93D7E88-9936-4D2C-AF62-E71F7CF72462}" destId="{82729556-8E0E-4592-B961-398E7FE3EAFA}"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56EC94D-16D9-46C0-A00B-E0E1FB63E8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t-LT"/>
        </a:p>
      </dgm:t>
    </dgm:pt>
    <dgm:pt modelId="{BB1E7C5A-8CBB-4F85-9C9E-DEE6C92EF79A}">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All aviation industry’s stakeholders must be involved focusing on a collaborative decision-making, data and information sharing across the entire aviation value chain</a:t>
          </a:r>
        </a:p>
      </dgm:t>
    </dgm:pt>
    <dgm:pt modelId="{845A5F66-BF03-495E-9855-19645C192E9E}" type="par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00F00B4E-EAD2-4EC2-A2EE-83AE15DA077F}" type="sibTrans" cxnId="{95C71A34-64F5-4278-95C8-93AE52017FA1}">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4E716666-9AEA-4A88-B06F-A23A437B9BE0}">
      <dgm:prSet phldrT="[Text]" custT="1"/>
      <dgm:spPr/>
      <dgm:t>
        <a:bodyPr/>
        <a:lstStyle/>
        <a:p>
          <a:r>
            <a:rPr lang="en-US" sz="1800" noProof="0" dirty="0">
              <a:solidFill>
                <a:srgbClr val="302857"/>
              </a:solidFill>
              <a:latin typeface="Verdana" panose="020B0604030504040204" pitchFamily="34" charset="0"/>
              <a:ea typeface="Verdana" panose="020B0604030504040204" pitchFamily="34" charset="0"/>
            </a:rPr>
            <a:t>Facing the challenges of volatility in demand for ANS services the SES Performance and Charging Regulation should provide the necessary flexibility to ANSPs and AUs to respond to large-scale external shocks</a:t>
          </a:r>
        </a:p>
      </dgm:t>
    </dgm:pt>
    <dgm:pt modelId="{08DE1290-039D-4065-BE56-96EF1D7029D8}" type="par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F36B0F1C-EDED-40F3-A17D-F2C9FC484DBE}" type="sibTrans" cxnId="{B62AF69E-A91D-4E26-9679-91EC632F5738}">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D6227AB0-B90E-48B9-A74B-3A4FD6AEF51F}">
      <dgm:prSet phldrT="[Text]" custT="1"/>
      <dgm:spPr>
        <a:solidFill>
          <a:srgbClr val="EEE730"/>
        </a:solidFill>
      </dgm:spPr>
      <dgm:t>
        <a:bodyPr/>
        <a:lstStyle/>
        <a:p>
          <a:r>
            <a:rPr lang="en-US" sz="1800" noProof="0" dirty="0">
              <a:solidFill>
                <a:srgbClr val="302857"/>
              </a:solidFill>
              <a:latin typeface="Verdana" panose="020B0604030504040204" pitchFamily="34" charset="0"/>
              <a:ea typeface="Verdana" panose="020B0604030504040204" pitchFamily="34" charset="0"/>
            </a:rPr>
            <a:t>More decisions between EU Member States, ANSPs and AUs should be made during consultations involving all stakeholders in collaborative decision-making process supported by the SES performance and charging regulatory framework</a:t>
          </a:r>
        </a:p>
      </dgm:t>
    </dgm:pt>
    <dgm:pt modelId="{BE01128C-C723-4145-9EAD-658AF8D7D55E}" type="par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63E480FC-3E69-4B3D-B6DF-E81F341540CB}" type="sibTrans" cxnId="{70D61537-85BA-404A-83BA-FB21973C25CC}">
      <dgm:prSet/>
      <dgm:spPr/>
      <dgm:t>
        <a:bodyPr/>
        <a:lstStyle/>
        <a:p>
          <a:endParaRPr lang="en-US" sz="1800" noProof="0" dirty="0">
            <a:solidFill>
              <a:srgbClr val="302857"/>
            </a:solidFill>
            <a:latin typeface="Verdana" panose="020B0604030504040204" pitchFamily="34" charset="0"/>
            <a:ea typeface="Verdana" panose="020B0604030504040204" pitchFamily="34" charset="0"/>
          </a:endParaRPr>
        </a:p>
      </dgm:t>
    </dgm:pt>
    <dgm:pt modelId="{B93D7E88-9936-4D2C-AF62-E71F7CF72462}" type="pres">
      <dgm:prSet presAssocID="{256EC94D-16D9-46C0-A00B-E0E1FB63E818}" presName="diagram" presStyleCnt="0">
        <dgm:presLayoutVars>
          <dgm:dir/>
          <dgm:resizeHandles val="exact"/>
        </dgm:presLayoutVars>
      </dgm:prSet>
      <dgm:spPr/>
    </dgm:pt>
    <dgm:pt modelId="{B21606FC-6AF6-4469-8030-95A4B13526F5}" type="pres">
      <dgm:prSet presAssocID="{BB1E7C5A-8CBB-4F85-9C9E-DEE6C92EF79A}" presName="node" presStyleLbl="node1" presStyleIdx="0" presStyleCnt="3" custScaleX="240094" custScaleY="176943">
        <dgm:presLayoutVars>
          <dgm:bulletEnabled val="1"/>
        </dgm:presLayoutVars>
      </dgm:prSet>
      <dgm:spPr/>
    </dgm:pt>
    <dgm:pt modelId="{A1A95C6B-C5DC-45F0-B4A7-870A565D4C0D}" type="pres">
      <dgm:prSet presAssocID="{00F00B4E-EAD2-4EC2-A2EE-83AE15DA077F}" presName="sibTrans" presStyleCnt="0"/>
      <dgm:spPr/>
    </dgm:pt>
    <dgm:pt modelId="{C1994A34-01AC-4D52-90BB-C4DCB33894D5}" type="pres">
      <dgm:prSet presAssocID="{4E716666-9AEA-4A88-B06F-A23A437B9BE0}" presName="node" presStyleLbl="node1" presStyleIdx="1" presStyleCnt="3" custScaleX="240094" custScaleY="176943">
        <dgm:presLayoutVars>
          <dgm:bulletEnabled val="1"/>
        </dgm:presLayoutVars>
      </dgm:prSet>
      <dgm:spPr/>
    </dgm:pt>
    <dgm:pt modelId="{E0AE8DF0-76BB-4A40-A583-F8CA6BCCA404}" type="pres">
      <dgm:prSet presAssocID="{F36B0F1C-EDED-40F3-A17D-F2C9FC484DBE}" presName="sibTrans" presStyleCnt="0"/>
      <dgm:spPr/>
    </dgm:pt>
    <dgm:pt modelId="{82729556-8E0E-4592-B961-398E7FE3EAFA}" type="pres">
      <dgm:prSet presAssocID="{D6227AB0-B90E-48B9-A74B-3A4FD6AEF51F}" presName="node" presStyleLbl="node1" presStyleIdx="2" presStyleCnt="3" custScaleX="240094" custScaleY="176943">
        <dgm:presLayoutVars>
          <dgm:bulletEnabled val="1"/>
        </dgm:presLayoutVars>
      </dgm:prSet>
      <dgm:spPr/>
    </dgm:pt>
  </dgm:ptLst>
  <dgm:cxnLst>
    <dgm:cxn modelId="{95C71A34-64F5-4278-95C8-93AE52017FA1}" srcId="{256EC94D-16D9-46C0-A00B-E0E1FB63E818}" destId="{BB1E7C5A-8CBB-4F85-9C9E-DEE6C92EF79A}" srcOrd="0" destOrd="0" parTransId="{845A5F66-BF03-495E-9855-19645C192E9E}" sibTransId="{00F00B4E-EAD2-4EC2-A2EE-83AE15DA077F}"/>
    <dgm:cxn modelId="{70D61537-85BA-404A-83BA-FB21973C25CC}" srcId="{256EC94D-16D9-46C0-A00B-E0E1FB63E818}" destId="{D6227AB0-B90E-48B9-A74B-3A4FD6AEF51F}" srcOrd="2" destOrd="0" parTransId="{BE01128C-C723-4145-9EAD-658AF8D7D55E}" sibTransId="{63E480FC-3E69-4B3D-B6DF-E81F341540CB}"/>
    <dgm:cxn modelId="{A475ED3C-BCBD-43FE-A25B-235CE84A539D}" type="presOf" srcId="{BB1E7C5A-8CBB-4F85-9C9E-DEE6C92EF79A}" destId="{B21606FC-6AF6-4469-8030-95A4B13526F5}" srcOrd="0" destOrd="0" presId="urn:microsoft.com/office/officeart/2005/8/layout/default"/>
    <dgm:cxn modelId="{46C0BD65-327A-4345-A2D4-86E33D8AC81C}" type="presOf" srcId="{256EC94D-16D9-46C0-A00B-E0E1FB63E818}" destId="{B93D7E88-9936-4D2C-AF62-E71F7CF72462}" srcOrd="0" destOrd="0" presId="urn:microsoft.com/office/officeart/2005/8/layout/default"/>
    <dgm:cxn modelId="{5C3B017F-3977-4C47-9C09-F5891FBCBA6F}" type="presOf" srcId="{D6227AB0-B90E-48B9-A74B-3A4FD6AEF51F}" destId="{82729556-8E0E-4592-B961-398E7FE3EAFA}" srcOrd="0" destOrd="0" presId="urn:microsoft.com/office/officeart/2005/8/layout/default"/>
    <dgm:cxn modelId="{BF912A8C-1178-4011-B285-AC7F0B339B57}" type="presOf" srcId="{4E716666-9AEA-4A88-B06F-A23A437B9BE0}" destId="{C1994A34-01AC-4D52-90BB-C4DCB33894D5}" srcOrd="0" destOrd="0" presId="urn:microsoft.com/office/officeart/2005/8/layout/default"/>
    <dgm:cxn modelId="{B62AF69E-A91D-4E26-9679-91EC632F5738}" srcId="{256EC94D-16D9-46C0-A00B-E0E1FB63E818}" destId="{4E716666-9AEA-4A88-B06F-A23A437B9BE0}" srcOrd="1" destOrd="0" parTransId="{08DE1290-039D-4065-BE56-96EF1D7029D8}" sibTransId="{F36B0F1C-EDED-40F3-A17D-F2C9FC484DBE}"/>
    <dgm:cxn modelId="{952683CE-3CB4-4C8D-943E-3405505BE5D1}" type="presParOf" srcId="{B93D7E88-9936-4D2C-AF62-E71F7CF72462}" destId="{B21606FC-6AF6-4469-8030-95A4B13526F5}" srcOrd="0" destOrd="0" presId="urn:microsoft.com/office/officeart/2005/8/layout/default"/>
    <dgm:cxn modelId="{A73B3797-EC74-4EA0-AC45-DF45D7659325}" type="presParOf" srcId="{B93D7E88-9936-4D2C-AF62-E71F7CF72462}" destId="{A1A95C6B-C5DC-45F0-B4A7-870A565D4C0D}" srcOrd="1" destOrd="0" presId="urn:microsoft.com/office/officeart/2005/8/layout/default"/>
    <dgm:cxn modelId="{77D541A5-F6BE-446B-AC54-73276C3B6842}" type="presParOf" srcId="{B93D7E88-9936-4D2C-AF62-E71F7CF72462}" destId="{C1994A34-01AC-4D52-90BB-C4DCB33894D5}" srcOrd="2" destOrd="0" presId="urn:microsoft.com/office/officeart/2005/8/layout/default"/>
    <dgm:cxn modelId="{D306D828-432F-4E35-8B1A-7422654E69A0}" type="presParOf" srcId="{B93D7E88-9936-4D2C-AF62-E71F7CF72462}" destId="{E0AE8DF0-76BB-4A40-A583-F8CA6BCCA404}" srcOrd="3" destOrd="0" presId="urn:microsoft.com/office/officeart/2005/8/layout/default"/>
    <dgm:cxn modelId="{9E5CB0C9-1AF9-4242-9A10-5C8BA91BF768}" type="presParOf" srcId="{B93D7E88-9936-4D2C-AF62-E71F7CF72462}" destId="{82729556-8E0E-4592-B961-398E7FE3EAFA}"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606FC-6AF6-4469-8030-95A4B13526F5}">
      <dsp:nvSpPr>
        <dsp:cNvPr id="0" name=""/>
        <dsp:cNvSpPr/>
      </dsp:nvSpPr>
      <dsp:spPr>
        <a:xfrm>
          <a:off x="2530" y="4781"/>
          <a:ext cx="4314939" cy="10783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Local performance targets revision mechanism</a:t>
          </a:r>
        </a:p>
      </dsp:txBody>
      <dsp:txXfrm>
        <a:off x="2530" y="4781"/>
        <a:ext cx="4314939" cy="1078312"/>
      </dsp:txXfrm>
    </dsp:sp>
    <dsp:sp modelId="{C1994A34-01AC-4D52-90BB-C4DCB33894D5}">
      <dsp:nvSpPr>
        <dsp:cNvPr id="0" name=""/>
        <dsp:cNvSpPr/>
      </dsp:nvSpPr>
      <dsp:spPr>
        <a:xfrm>
          <a:off x="2530" y="1262812"/>
          <a:ext cx="4314939" cy="10783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Traffic risk sharing mechanism</a:t>
          </a:r>
        </a:p>
      </dsp:txBody>
      <dsp:txXfrm>
        <a:off x="2530" y="1262812"/>
        <a:ext cx="4314939" cy="1078312"/>
      </dsp:txXfrm>
    </dsp:sp>
    <dsp:sp modelId="{82729556-8E0E-4592-B961-398E7FE3EAFA}">
      <dsp:nvSpPr>
        <dsp:cNvPr id="0" name=""/>
        <dsp:cNvSpPr/>
      </dsp:nvSpPr>
      <dsp:spPr>
        <a:xfrm>
          <a:off x="2530" y="2520843"/>
          <a:ext cx="4314939" cy="10783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Cost risk sharing mechanism</a:t>
          </a:r>
        </a:p>
      </dsp:txBody>
      <dsp:txXfrm>
        <a:off x="2530" y="2520843"/>
        <a:ext cx="4314939" cy="1078312"/>
      </dsp:txXfrm>
    </dsp:sp>
    <dsp:sp modelId="{41DD2D0A-1A8B-4003-BE69-3D7D0DD818A6}">
      <dsp:nvSpPr>
        <dsp:cNvPr id="0" name=""/>
        <dsp:cNvSpPr/>
      </dsp:nvSpPr>
      <dsp:spPr>
        <a:xfrm>
          <a:off x="2530" y="3778875"/>
          <a:ext cx="4314939" cy="10783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Inflation adjustment mechanism</a:t>
          </a:r>
        </a:p>
      </dsp:txBody>
      <dsp:txXfrm>
        <a:off x="2530" y="3778875"/>
        <a:ext cx="4314939" cy="1078312"/>
      </dsp:txXfrm>
    </dsp:sp>
    <dsp:sp modelId="{C6F4E8DA-FC7E-4BCD-9259-78E793E64C85}">
      <dsp:nvSpPr>
        <dsp:cNvPr id="0" name=""/>
        <dsp:cNvSpPr/>
      </dsp:nvSpPr>
      <dsp:spPr>
        <a:xfrm>
          <a:off x="2530" y="5036906"/>
          <a:ext cx="4314939" cy="10783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Exchange rate adjustment mechanism</a:t>
          </a:r>
        </a:p>
      </dsp:txBody>
      <dsp:txXfrm>
        <a:off x="2530" y="5036906"/>
        <a:ext cx="4314939" cy="10783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606FC-6AF6-4469-8030-95A4B13526F5}">
      <dsp:nvSpPr>
        <dsp:cNvPr id="0" name=""/>
        <dsp:cNvSpPr/>
      </dsp:nvSpPr>
      <dsp:spPr>
        <a:xfrm>
          <a:off x="2530" y="18283"/>
          <a:ext cx="4314939" cy="1907998"/>
        </a:xfrm>
        <a:prstGeom prst="rect">
          <a:avLst/>
        </a:prstGeom>
        <a:solidFill>
          <a:srgbClr val="30285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chemeClr val="bg1"/>
              </a:solidFill>
              <a:latin typeface="Verdana" panose="020B0604030504040204" pitchFamily="34" charset="0"/>
              <a:ea typeface="Verdana" panose="020B0604030504040204" pitchFamily="34" charset="0"/>
            </a:rPr>
            <a:t>The SES Performance and Charging Schemes are designed assuming steady air traffic growth without significant external shocks resulting that the risk sharing mechanisms have their limitations from ATM industry’s resilience perspective</a:t>
          </a:r>
        </a:p>
      </dsp:txBody>
      <dsp:txXfrm>
        <a:off x="2530" y="18283"/>
        <a:ext cx="4314939" cy="1907998"/>
      </dsp:txXfrm>
    </dsp:sp>
    <dsp:sp modelId="{C1994A34-01AC-4D52-90BB-C4DCB33894D5}">
      <dsp:nvSpPr>
        <dsp:cNvPr id="0" name=""/>
        <dsp:cNvSpPr/>
      </dsp:nvSpPr>
      <dsp:spPr>
        <a:xfrm>
          <a:off x="2530" y="2106000"/>
          <a:ext cx="4314939" cy="1907998"/>
        </a:xfrm>
        <a:prstGeom prst="rect">
          <a:avLst/>
        </a:prstGeom>
        <a:solidFill>
          <a:srgbClr val="30285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chemeClr val="bg1"/>
              </a:solidFill>
              <a:latin typeface="Verdana" panose="020B0604030504040204" pitchFamily="34" charset="0"/>
              <a:ea typeface="Verdana" panose="020B0604030504040204" pitchFamily="34" charset="0"/>
            </a:rPr>
            <a:t>Risk sharing mechanisms do not allow ANSPs to respond more flexibly to unexpected developments and to become more resilient to large-scale disruptions</a:t>
          </a:r>
        </a:p>
      </dsp:txBody>
      <dsp:txXfrm>
        <a:off x="2530" y="2106000"/>
        <a:ext cx="4314939" cy="1907998"/>
      </dsp:txXfrm>
    </dsp:sp>
    <dsp:sp modelId="{41DD2D0A-1A8B-4003-BE69-3D7D0DD818A6}">
      <dsp:nvSpPr>
        <dsp:cNvPr id="0" name=""/>
        <dsp:cNvSpPr/>
      </dsp:nvSpPr>
      <dsp:spPr>
        <a:xfrm>
          <a:off x="2530" y="4193717"/>
          <a:ext cx="4314939" cy="1907998"/>
        </a:xfrm>
        <a:prstGeom prst="rect">
          <a:avLst/>
        </a:prstGeom>
        <a:solidFill>
          <a:srgbClr val="30285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chemeClr val="bg1"/>
              </a:solidFill>
              <a:latin typeface="Verdana" panose="020B0604030504040204" pitchFamily="34" charset="0"/>
              <a:ea typeface="Verdana" panose="020B0604030504040204" pitchFamily="34" charset="0"/>
            </a:rPr>
            <a:t>The SES Performance and Charging Regulation should foster long-term improvements in the performance of ANS, and only implicitly implies the focus on sustainable operational and financial capability of ANSPs in a long-term</a:t>
          </a:r>
        </a:p>
      </dsp:txBody>
      <dsp:txXfrm>
        <a:off x="2530" y="4193717"/>
        <a:ext cx="4314939" cy="19079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606FC-6AF6-4469-8030-95A4B13526F5}">
      <dsp:nvSpPr>
        <dsp:cNvPr id="0" name=""/>
        <dsp:cNvSpPr/>
      </dsp:nvSpPr>
      <dsp:spPr>
        <a:xfrm>
          <a:off x="2530" y="18283"/>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noProof="0" dirty="0">
              <a:solidFill>
                <a:srgbClr val="302857"/>
              </a:solidFill>
              <a:latin typeface="Verdana" panose="020B0604030504040204" pitchFamily="34" charset="0"/>
              <a:ea typeface="Verdana" panose="020B0604030504040204" pitchFamily="34" charset="0"/>
            </a:rPr>
            <a:t>Research questions: </a:t>
          </a:r>
          <a:r>
            <a:rPr lang="en-US" sz="1800" kern="1200" noProof="0" dirty="0">
              <a:solidFill>
                <a:srgbClr val="302857"/>
              </a:solidFill>
              <a:latin typeface="Verdana" panose="020B0604030504040204" pitchFamily="34" charset="0"/>
              <a:ea typeface="Verdana" panose="020B0604030504040204" pitchFamily="34" charset="0"/>
            </a:rPr>
            <a:t>financial capability of ANSPs to withstand large-scale external shocks and ANSPs management decisions regarding financial and human resources management as a response to large-scale disruptions</a:t>
          </a:r>
        </a:p>
      </dsp:txBody>
      <dsp:txXfrm>
        <a:off x="2530" y="18283"/>
        <a:ext cx="4314939" cy="1907998"/>
      </dsp:txXfrm>
    </dsp:sp>
    <dsp:sp modelId="{C1994A34-01AC-4D52-90BB-C4DCB33894D5}">
      <dsp:nvSpPr>
        <dsp:cNvPr id="0" name=""/>
        <dsp:cNvSpPr/>
      </dsp:nvSpPr>
      <dsp:spPr>
        <a:xfrm>
          <a:off x="2530" y="2106000"/>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noProof="0" dirty="0">
              <a:solidFill>
                <a:srgbClr val="302857"/>
              </a:solidFill>
              <a:latin typeface="Verdana" panose="020B0604030504040204" pitchFamily="34" charset="0"/>
              <a:ea typeface="Verdana" panose="020B0604030504040204" pitchFamily="34" charset="0"/>
            </a:rPr>
            <a:t>Research methods: </a:t>
          </a:r>
          <a:r>
            <a:rPr lang="en-US" sz="1800" kern="1200" noProof="0" dirty="0">
              <a:solidFill>
                <a:srgbClr val="302857"/>
              </a:solidFill>
              <a:latin typeface="Verdana" panose="020B0604030504040204" pitchFamily="34" charset="0"/>
              <a:ea typeface="Verdana" panose="020B0604030504040204" pitchFamily="34" charset="0"/>
            </a:rPr>
            <a:t>correlation analysis, panel regression analysis, and generalized impulse response analysis. In addition, structural interviews with six ATM industry’s economic regulation experts from five EU Member States</a:t>
          </a:r>
        </a:p>
      </dsp:txBody>
      <dsp:txXfrm>
        <a:off x="2530" y="2106000"/>
        <a:ext cx="4314939" cy="1907998"/>
      </dsp:txXfrm>
    </dsp:sp>
    <dsp:sp modelId="{82729556-8E0E-4592-B961-398E7FE3EAFA}">
      <dsp:nvSpPr>
        <dsp:cNvPr id="0" name=""/>
        <dsp:cNvSpPr/>
      </dsp:nvSpPr>
      <dsp:spPr>
        <a:xfrm>
          <a:off x="2530" y="4193717"/>
          <a:ext cx="4314939" cy="1907998"/>
        </a:xfrm>
        <a:prstGeom prst="rect">
          <a:avLst/>
        </a:prstGeom>
        <a:solidFill>
          <a:srgbClr val="EEE7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noProof="0" dirty="0">
              <a:solidFill>
                <a:srgbClr val="302857"/>
              </a:solidFill>
              <a:latin typeface="Verdana" panose="020B0604030504040204" pitchFamily="34" charset="0"/>
              <a:ea typeface="Verdana" panose="020B0604030504040204" pitchFamily="34" charset="0"/>
            </a:rPr>
            <a:t>Data: </a:t>
          </a:r>
          <a:r>
            <a:rPr lang="en-US" sz="1800" kern="1200" noProof="0" dirty="0">
              <a:solidFill>
                <a:srgbClr val="302857"/>
              </a:solidFill>
              <a:latin typeface="Verdana" panose="020B0604030504040204" pitchFamily="34" charset="0"/>
              <a:ea typeface="Verdana" panose="020B0604030504040204" pitchFamily="34" charset="0"/>
            </a:rPr>
            <a:t>annual operational and financial data for 24 ANSPs providing ANS in the SES area (the SES area’s ANSPs) for the years 2017 to 2021 (with some data limitations for year 2021)</a:t>
          </a:r>
        </a:p>
      </dsp:txBody>
      <dsp:txXfrm>
        <a:off x="2530" y="4193717"/>
        <a:ext cx="4314939" cy="19079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606FC-6AF6-4469-8030-95A4B13526F5}">
      <dsp:nvSpPr>
        <dsp:cNvPr id="0" name=""/>
        <dsp:cNvSpPr/>
      </dsp:nvSpPr>
      <dsp:spPr>
        <a:xfrm>
          <a:off x="2530" y="18283"/>
          <a:ext cx="4314939" cy="1907998"/>
        </a:xfrm>
        <a:prstGeom prst="rect">
          <a:avLst/>
        </a:prstGeom>
        <a:solidFill>
          <a:srgbClr val="30285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spc="0" baseline="0" noProof="0" dirty="0">
              <a:solidFill>
                <a:schemeClr val="bg1"/>
              </a:solidFill>
              <a:latin typeface="Verdana" panose="020B0604030504040204" pitchFamily="34" charset="0"/>
              <a:ea typeface="Verdana" panose="020B0604030504040204" pitchFamily="34" charset="0"/>
            </a:rPr>
            <a:t>Existing absorption mechanisms designed to cope with unexpected traffic variations (e.g., risk sharing mechanisms, legally mandated reserves) might not be sufficient for ensuring the resilience of ANSPs</a:t>
          </a:r>
        </a:p>
      </dsp:txBody>
      <dsp:txXfrm>
        <a:off x="2530" y="18283"/>
        <a:ext cx="4314939" cy="1907998"/>
      </dsp:txXfrm>
    </dsp:sp>
    <dsp:sp modelId="{C1994A34-01AC-4D52-90BB-C4DCB33894D5}">
      <dsp:nvSpPr>
        <dsp:cNvPr id="0" name=""/>
        <dsp:cNvSpPr/>
      </dsp:nvSpPr>
      <dsp:spPr>
        <a:xfrm>
          <a:off x="2530" y="2106000"/>
          <a:ext cx="4314939" cy="1907998"/>
        </a:xfrm>
        <a:prstGeom prst="rect">
          <a:avLst/>
        </a:prstGeom>
        <a:solidFill>
          <a:srgbClr val="30285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chemeClr val="bg1"/>
              </a:solidFill>
              <a:latin typeface="Verdana" panose="020B0604030504040204" pitchFamily="34" charset="0"/>
              <a:ea typeface="Verdana" panose="020B0604030504040204" pitchFamily="34" charset="0"/>
            </a:rPr>
            <a:t>Recent extreme disturbances showed that the current ANS funding scheme in the SES area was not designed to cope with shocks of this magnitude</a:t>
          </a:r>
        </a:p>
      </dsp:txBody>
      <dsp:txXfrm>
        <a:off x="2530" y="2106000"/>
        <a:ext cx="4314939" cy="1907998"/>
      </dsp:txXfrm>
    </dsp:sp>
    <dsp:sp modelId="{41DD2D0A-1A8B-4003-BE69-3D7D0DD818A6}">
      <dsp:nvSpPr>
        <dsp:cNvPr id="0" name=""/>
        <dsp:cNvSpPr/>
      </dsp:nvSpPr>
      <dsp:spPr>
        <a:xfrm>
          <a:off x="2530" y="4193717"/>
          <a:ext cx="4314939" cy="1907998"/>
        </a:xfrm>
        <a:prstGeom prst="rect">
          <a:avLst/>
        </a:prstGeom>
        <a:solidFill>
          <a:srgbClr val="30285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chemeClr val="bg1"/>
              </a:solidFill>
              <a:latin typeface="Verdana" panose="020B0604030504040204" pitchFamily="34" charset="0"/>
              <a:ea typeface="Verdana" panose="020B0604030504040204" pitchFamily="34" charset="0"/>
            </a:rPr>
            <a:t>In the ATM network the ANSPs ability to adapt to changing conditions (flexibility/scalability) and to mitigate effects of unexpected events (resilience) becomes more and more important</a:t>
          </a:r>
        </a:p>
      </dsp:txBody>
      <dsp:txXfrm>
        <a:off x="2530" y="4193717"/>
        <a:ext cx="4314939" cy="19079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606FC-6AF6-4469-8030-95A4B13526F5}">
      <dsp:nvSpPr>
        <dsp:cNvPr id="0" name=""/>
        <dsp:cNvSpPr/>
      </dsp:nvSpPr>
      <dsp:spPr>
        <a:xfrm>
          <a:off x="2530" y="18283"/>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Rethinking of KPAs and KPIs of the current SES Performance Scheme and setting performance targets for some KPIs only at EU level (e.g., environment KPI)</a:t>
          </a:r>
        </a:p>
      </dsp:txBody>
      <dsp:txXfrm>
        <a:off x="2530" y="18283"/>
        <a:ext cx="4314939" cy="1907998"/>
      </dsp:txXfrm>
    </dsp:sp>
    <dsp:sp modelId="{C1994A34-01AC-4D52-90BB-C4DCB33894D5}">
      <dsp:nvSpPr>
        <dsp:cNvPr id="0" name=""/>
        <dsp:cNvSpPr/>
      </dsp:nvSpPr>
      <dsp:spPr>
        <a:xfrm>
          <a:off x="2530" y="2106000"/>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Focusing on operational efficiency fostering technological progress of ATM industry instead of cost efficiency and defining more relevant operational efficiency’s KPIs and PIs</a:t>
          </a:r>
        </a:p>
      </dsp:txBody>
      <dsp:txXfrm>
        <a:off x="2530" y="2106000"/>
        <a:ext cx="4314939" cy="1907998"/>
      </dsp:txXfrm>
    </dsp:sp>
    <dsp:sp modelId="{82729556-8E0E-4592-B961-398E7FE3EAFA}">
      <dsp:nvSpPr>
        <dsp:cNvPr id="0" name=""/>
        <dsp:cNvSpPr/>
      </dsp:nvSpPr>
      <dsp:spPr>
        <a:xfrm>
          <a:off x="2530" y="4193717"/>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Introduction of dynamic KPIs targets setting system relating performance targets to traffic level and allowing more flexibility in adjustment of performance targets during the course of the year as well as a reference period</a:t>
          </a:r>
        </a:p>
      </dsp:txBody>
      <dsp:txXfrm>
        <a:off x="2530" y="4193717"/>
        <a:ext cx="4314939" cy="190799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606FC-6AF6-4469-8030-95A4B13526F5}">
      <dsp:nvSpPr>
        <dsp:cNvPr id="0" name=""/>
        <dsp:cNvSpPr/>
      </dsp:nvSpPr>
      <dsp:spPr>
        <a:xfrm>
          <a:off x="2530" y="18283"/>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Introduction of additional metrics and indicators reflecting traffic patterns and local conditions of the EU Members States</a:t>
          </a:r>
        </a:p>
      </dsp:txBody>
      <dsp:txXfrm>
        <a:off x="2530" y="18283"/>
        <a:ext cx="4314939" cy="1907998"/>
      </dsp:txXfrm>
    </dsp:sp>
    <dsp:sp modelId="{C1994A34-01AC-4D52-90BB-C4DCB33894D5}">
      <dsp:nvSpPr>
        <dsp:cNvPr id="0" name=""/>
        <dsp:cNvSpPr/>
      </dsp:nvSpPr>
      <dsp:spPr>
        <a:xfrm>
          <a:off x="2530" y="2106000"/>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Introduction of prospective approach to the revision of EU-wide and national performance targets and adoption EU Member(s) State(s) performance plan(s) implying restart of the new reference period</a:t>
          </a:r>
        </a:p>
      </dsp:txBody>
      <dsp:txXfrm>
        <a:off x="2530" y="2106000"/>
        <a:ext cx="4314939" cy="1907998"/>
      </dsp:txXfrm>
    </dsp:sp>
    <dsp:sp modelId="{82729556-8E0E-4592-B961-398E7FE3EAFA}">
      <dsp:nvSpPr>
        <dsp:cNvPr id="0" name=""/>
        <dsp:cNvSpPr/>
      </dsp:nvSpPr>
      <dsp:spPr>
        <a:xfrm>
          <a:off x="2530" y="4193717"/>
          <a:ext cx="4314939" cy="1907998"/>
        </a:xfrm>
        <a:prstGeom prst="rect">
          <a:avLst/>
        </a:prstGeom>
        <a:solidFill>
          <a:srgbClr val="EEE7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Involvement of different ATM industry’s stakeholders into the SES Performance Scheme defining their contribution to the achievement of the SES goals including KPAs and KPIs</a:t>
          </a:r>
        </a:p>
      </dsp:txBody>
      <dsp:txXfrm>
        <a:off x="2530" y="4193717"/>
        <a:ext cx="4314939" cy="190799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606FC-6AF6-4469-8030-95A4B13526F5}">
      <dsp:nvSpPr>
        <dsp:cNvPr id="0" name=""/>
        <dsp:cNvSpPr/>
      </dsp:nvSpPr>
      <dsp:spPr>
        <a:xfrm>
          <a:off x="3040" y="27659"/>
          <a:ext cx="4313919" cy="1404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Complementing risk sharing mechanisms by introducing some additional measures dealing with extraordinary situations</a:t>
          </a:r>
        </a:p>
      </dsp:txBody>
      <dsp:txXfrm>
        <a:off x="3040" y="27659"/>
        <a:ext cx="4313919" cy="1404004"/>
      </dsp:txXfrm>
    </dsp:sp>
    <dsp:sp modelId="{C1994A34-01AC-4D52-90BB-C4DCB33894D5}">
      <dsp:nvSpPr>
        <dsp:cNvPr id="0" name=""/>
        <dsp:cNvSpPr/>
      </dsp:nvSpPr>
      <dsp:spPr>
        <a:xfrm>
          <a:off x="3040" y="1581218"/>
          <a:ext cx="4313919" cy="1404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Ensuring efficient allocation of risks between different stakeholders (EU Member States, ANSPs, and AUs)</a:t>
          </a:r>
        </a:p>
      </dsp:txBody>
      <dsp:txXfrm>
        <a:off x="3040" y="1581218"/>
        <a:ext cx="4313919" cy="1404004"/>
      </dsp:txXfrm>
    </dsp:sp>
    <dsp:sp modelId="{82729556-8E0E-4592-B961-398E7FE3EAFA}">
      <dsp:nvSpPr>
        <dsp:cNvPr id="0" name=""/>
        <dsp:cNvSpPr/>
      </dsp:nvSpPr>
      <dsp:spPr>
        <a:xfrm>
          <a:off x="3040" y="3134777"/>
          <a:ext cx="4313919" cy="1404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Building the liquidity reserves to ensure ANSPs are well prepared to face the risks that could arise and capable of withstanding shocks</a:t>
          </a:r>
        </a:p>
      </dsp:txBody>
      <dsp:txXfrm>
        <a:off x="3040" y="3134777"/>
        <a:ext cx="4313919" cy="1404004"/>
      </dsp:txXfrm>
    </dsp:sp>
    <dsp:sp modelId="{1181358B-BA79-49AB-BE29-CF18CBF39B13}">
      <dsp:nvSpPr>
        <dsp:cNvPr id="0" name=""/>
        <dsp:cNvSpPr/>
      </dsp:nvSpPr>
      <dsp:spPr>
        <a:xfrm>
          <a:off x="3040" y="4688336"/>
          <a:ext cx="4313919" cy="1404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Strengthening the role </a:t>
          </a:r>
          <a:r>
            <a:rPr lang="en-US" sz="1800" kern="1200" noProof="0">
              <a:solidFill>
                <a:srgbClr val="302857"/>
              </a:solidFill>
              <a:latin typeface="Verdana" panose="020B0604030504040204" pitchFamily="34" charset="0"/>
              <a:ea typeface="Verdana" panose="020B0604030504040204" pitchFamily="34" charset="0"/>
            </a:rPr>
            <a:t>of the ANSPs </a:t>
          </a:r>
          <a:r>
            <a:rPr lang="en-US" sz="1800" kern="1200" noProof="0" dirty="0">
              <a:solidFill>
                <a:srgbClr val="302857"/>
              </a:solidFill>
              <a:latin typeface="Verdana" panose="020B0604030504040204" pitchFamily="34" charset="0"/>
              <a:ea typeface="Verdana" panose="020B0604030504040204" pitchFamily="34" charset="0"/>
            </a:rPr>
            <a:t>shareholders in risk management process ensuring the provision of essential services and reinforcing the resilience of critical infrastructure</a:t>
          </a:r>
        </a:p>
      </dsp:txBody>
      <dsp:txXfrm>
        <a:off x="3040" y="4688336"/>
        <a:ext cx="4313919" cy="14040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606FC-6AF6-4469-8030-95A4B13526F5}">
      <dsp:nvSpPr>
        <dsp:cNvPr id="0" name=""/>
        <dsp:cNvSpPr/>
      </dsp:nvSpPr>
      <dsp:spPr>
        <a:xfrm>
          <a:off x="2530" y="18283"/>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Fostering deployment of technological solutions increasing </a:t>
          </a:r>
          <a:r>
            <a:rPr lang="en-US" sz="1800" kern="1200" noProof="0" dirty="0" err="1">
              <a:solidFill>
                <a:srgbClr val="302857"/>
              </a:solidFill>
              <a:latin typeface="Verdana" panose="020B0604030504040204" pitchFamily="34" charset="0"/>
              <a:ea typeface="Verdana" panose="020B0604030504040204" pitchFamily="34" charset="0"/>
            </a:rPr>
            <a:t>digitalisation</a:t>
          </a:r>
          <a:r>
            <a:rPr lang="en-US" sz="1800" kern="1200" noProof="0" dirty="0">
              <a:solidFill>
                <a:srgbClr val="302857"/>
              </a:solidFill>
              <a:latin typeface="Verdana" panose="020B0604030504040204" pitchFamily="34" charset="0"/>
              <a:ea typeface="Verdana" panose="020B0604030504040204" pitchFamily="34" charset="0"/>
            </a:rPr>
            <a:t>, automatization, scalability, and reinforcing the resilience of ATM/ANS provision at individual ANSP level</a:t>
          </a:r>
        </a:p>
      </dsp:txBody>
      <dsp:txXfrm>
        <a:off x="2530" y="18283"/>
        <a:ext cx="4314939" cy="1907998"/>
      </dsp:txXfrm>
    </dsp:sp>
    <dsp:sp modelId="{C1994A34-01AC-4D52-90BB-C4DCB33894D5}">
      <dsp:nvSpPr>
        <dsp:cNvPr id="0" name=""/>
        <dsp:cNvSpPr/>
      </dsp:nvSpPr>
      <dsp:spPr>
        <a:xfrm>
          <a:off x="2530" y="2106000"/>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Increasing outsourcing of business support functions and focusing on their main activities – ATS provision</a:t>
          </a:r>
        </a:p>
      </dsp:txBody>
      <dsp:txXfrm>
        <a:off x="2530" y="2106000"/>
        <a:ext cx="4314939" cy="1907998"/>
      </dsp:txXfrm>
    </dsp:sp>
    <dsp:sp modelId="{82729556-8E0E-4592-B961-398E7FE3EAFA}">
      <dsp:nvSpPr>
        <dsp:cNvPr id="0" name=""/>
        <dsp:cNvSpPr/>
      </dsp:nvSpPr>
      <dsp:spPr>
        <a:xfrm>
          <a:off x="2530" y="4193717"/>
          <a:ext cx="4314939" cy="1907998"/>
        </a:xfrm>
        <a:prstGeom prst="rect">
          <a:avLst/>
        </a:prstGeom>
        <a:solidFill>
          <a:srgbClr val="EEE7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Supporting the progressive shift from a current fully vertically integrated ATM/ANS provision model to a new ATM/ANS provision model where ANSPs focus on their core capability of ATS delivery</a:t>
          </a:r>
        </a:p>
      </dsp:txBody>
      <dsp:txXfrm>
        <a:off x="2530" y="4193717"/>
        <a:ext cx="4314939" cy="19079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606FC-6AF6-4469-8030-95A4B13526F5}">
      <dsp:nvSpPr>
        <dsp:cNvPr id="0" name=""/>
        <dsp:cNvSpPr/>
      </dsp:nvSpPr>
      <dsp:spPr>
        <a:xfrm>
          <a:off x="2530" y="18283"/>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All aviation industry’s stakeholders must be involved focusing on a collaborative decision-making, data and information sharing across the entire aviation value chain</a:t>
          </a:r>
        </a:p>
      </dsp:txBody>
      <dsp:txXfrm>
        <a:off x="2530" y="18283"/>
        <a:ext cx="4314939" cy="1907998"/>
      </dsp:txXfrm>
    </dsp:sp>
    <dsp:sp modelId="{C1994A34-01AC-4D52-90BB-C4DCB33894D5}">
      <dsp:nvSpPr>
        <dsp:cNvPr id="0" name=""/>
        <dsp:cNvSpPr/>
      </dsp:nvSpPr>
      <dsp:spPr>
        <a:xfrm>
          <a:off x="2530" y="2106000"/>
          <a:ext cx="4314939" cy="1907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Facing the challenges of volatility in demand for ANS services the SES Performance and Charging Regulation should provide the necessary flexibility to ANSPs and AUs to respond to large-scale external shocks</a:t>
          </a:r>
        </a:p>
      </dsp:txBody>
      <dsp:txXfrm>
        <a:off x="2530" y="2106000"/>
        <a:ext cx="4314939" cy="1907998"/>
      </dsp:txXfrm>
    </dsp:sp>
    <dsp:sp modelId="{82729556-8E0E-4592-B961-398E7FE3EAFA}">
      <dsp:nvSpPr>
        <dsp:cNvPr id="0" name=""/>
        <dsp:cNvSpPr/>
      </dsp:nvSpPr>
      <dsp:spPr>
        <a:xfrm>
          <a:off x="2530" y="4193717"/>
          <a:ext cx="4314939" cy="1907998"/>
        </a:xfrm>
        <a:prstGeom prst="rect">
          <a:avLst/>
        </a:prstGeom>
        <a:solidFill>
          <a:srgbClr val="EEE7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noProof="0" dirty="0">
              <a:solidFill>
                <a:srgbClr val="302857"/>
              </a:solidFill>
              <a:latin typeface="Verdana" panose="020B0604030504040204" pitchFamily="34" charset="0"/>
              <a:ea typeface="Verdana" panose="020B0604030504040204" pitchFamily="34" charset="0"/>
            </a:rPr>
            <a:t>More decisions between EU Member States, ANSPs and AUs should be made during consultations involving all stakeholders in collaborative decision-making process supported by the SES performance and charging regulatory framework</a:t>
          </a:r>
        </a:p>
      </dsp:txBody>
      <dsp:txXfrm>
        <a:off x="2530" y="4193717"/>
        <a:ext cx="4314939" cy="190799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L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914D05-6312-B645-AF2D-08D1D49843E3}" type="datetimeFigureOut">
              <a:rPr lang="en-LT" smtClean="0"/>
              <a:t>09/15/2022</a:t>
            </a:fld>
            <a:endParaRPr lang="en-L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L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L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46C219-D0CB-0346-AF46-782F1007A959}" type="slidenum">
              <a:rPr lang="en-LT" smtClean="0"/>
              <a:t>‹#›</a:t>
            </a:fld>
            <a:endParaRPr lang="en-LT"/>
          </a:p>
        </p:txBody>
      </p:sp>
    </p:spTree>
    <p:extLst>
      <p:ext uri="{BB962C8B-B14F-4D97-AF65-F5344CB8AC3E}">
        <p14:creationId xmlns:p14="http://schemas.microsoft.com/office/powerpoint/2010/main" val="2248736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is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an</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official</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agency</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responsible for the Lithuanian innovation ecosystem and the promotion of innovation at all stages of business development – from developing ideas to delivering products and services to end-users. Our clients range from startups to small-and medium sized businesses with tailor-made services.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helps Lithuanian businesses unlock their innovation potential, grow locally and globally and foreign companies find partners in the Lithuanian market.</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2</a:t>
            </a:fld>
            <a:endParaRPr lang="en-LT"/>
          </a:p>
        </p:txBody>
      </p:sp>
    </p:spTree>
    <p:extLst>
      <p:ext uri="{BB962C8B-B14F-4D97-AF65-F5344CB8AC3E}">
        <p14:creationId xmlns:p14="http://schemas.microsoft.com/office/powerpoint/2010/main" val="3937452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is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an</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official</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agency</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responsible for the Lithuanian innovation ecosystem and the promotion of innovation at all stages of business development – from developing ideas to delivering products and services to end-users. Our clients range from startups to small-and medium sized businesses with tailor-made services.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helps Lithuanian businesses unlock their innovation potential, grow locally and globally and foreign companies find partners in the Lithuanian market.</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11</a:t>
            </a:fld>
            <a:endParaRPr lang="en-LT"/>
          </a:p>
        </p:txBody>
      </p:sp>
    </p:spTree>
    <p:extLst>
      <p:ext uri="{BB962C8B-B14F-4D97-AF65-F5344CB8AC3E}">
        <p14:creationId xmlns:p14="http://schemas.microsoft.com/office/powerpoint/2010/main" val="2433569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is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an</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official</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agency</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responsible for the Lithuanian innovation ecosystem and the promotion of innovation at all stages of business development – from developing ideas to delivering products and services to end-users. Our clients range from startups to small-and medium sized businesses with tailor-made services.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helps Lithuanian businesses unlock their innovation potential, grow locally and globally and foreign companies find partners in the Lithuanian market.</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12</a:t>
            </a:fld>
            <a:endParaRPr lang="en-LT"/>
          </a:p>
        </p:txBody>
      </p:sp>
    </p:spTree>
    <p:extLst>
      <p:ext uri="{BB962C8B-B14F-4D97-AF65-F5344CB8AC3E}">
        <p14:creationId xmlns:p14="http://schemas.microsoft.com/office/powerpoint/2010/main" val="2351762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is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an</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official</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agency</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responsible for the Lithuanian innovation ecosystem and the promotion of innovation at all stages of business development – from developing ideas to delivering products and services to end-users. Our clients range from startups to small-and medium sized businesses with tailor-made services.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helps Lithuanian businesses unlock their innovation potential, grow locally and globally and foreign companies find partners in the Lithuanian market.</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13</a:t>
            </a:fld>
            <a:endParaRPr lang="en-LT"/>
          </a:p>
        </p:txBody>
      </p:sp>
    </p:spTree>
    <p:extLst>
      <p:ext uri="{BB962C8B-B14F-4D97-AF65-F5344CB8AC3E}">
        <p14:creationId xmlns:p14="http://schemas.microsoft.com/office/powerpoint/2010/main" val="4003228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indent="-285750">
              <a:lnSpc>
                <a:spcPct val="107000"/>
              </a:lnSpc>
              <a:spcAft>
                <a:spcPts val="800"/>
              </a:spcAft>
              <a:buFont typeface="Arial" panose="020B0604020202020204" pitchFamily="34" charset="0"/>
              <a:buChar char="•"/>
            </a:pPr>
            <a:r>
              <a:rPr lang="en-GB"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The Innovation Agency Lithuania was officially launched by the Lithuanian Ministry of Economy and Innovation in April 2022. The Innovation Agency Lithuania merges Enterprise Lithuania and the Lithuanian Business Support Agency and consolidates the functions for the promotion of innovative activities performed by the Agency for Science, Innovation, and Technology.</a:t>
            </a:r>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14</a:t>
            </a:fld>
            <a:endParaRPr lang="en-LT"/>
          </a:p>
        </p:txBody>
      </p:sp>
    </p:spTree>
    <p:extLst>
      <p:ext uri="{BB962C8B-B14F-4D97-AF65-F5344CB8AC3E}">
        <p14:creationId xmlns:p14="http://schemas.microsoft.com/office/powerpoint/2010/main" val="3857624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is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an</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official</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agency</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responsible for the Lithuanian innovation ecosystem and the promotion of innovation at all stages of business development – from developing ideas to delivering products and services to end-users. Our clients range from startups to small-and medium sized businesses with tailor-made services.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helps Lithuanian businesses unlock their innovation potential, grow locally and globally and foreign companies find partners in the Lithuanian market.</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3</a:t>
            </a:fld>
            <a:endParaRPr lang="en-LT"/>
          </a:p>
        </p:txBody>
      </p:sp>
    </p:spTree>
    <p:extLst>
      <p:ext uri="{BB962C8B-B14F-4D97-AF65-F5344CB8AC3E}">
        <p14:creationId xmlns:p14="http://schemas.microsoft.com/office/powerpoint/2010/main" val="1163585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is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an</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official</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agency</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responsible for the Lithuanian innovation ecosystem and the promotion of innovation at all stages of business development – from developing ideas to delivering products and services to end-users. Our clients range from startups to small-and medium sized businesses with tailor-made services.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helps Lithuanian businesses unlock their innovation potential, grow locally and globally and foreign companies find partners in the Lithuanian market.</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4</a:t>
            </a:fld>
            <a:endParaRPr lang="en-LT"/>
          </a:p>
        </p:txBody>
      </p:sp>
    </p:spTree>
    <p:extLst>
      <p:ext uri="{BB962C8B-B14F-4D97-AF65-F5344CB8AC3E}">
        <p14:creationId xmlns:p14="http://schemas.microsoft.com/office/powerpoint/2010/main" val="3070801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2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The team of Innovation Agency Lithuania aims to be an entry-point for foreign businesses to connect with right partners in Lithuania, a creative resource for joint initiatives in the markets of mutual interest and a recognized partner to </a:t>
            </a:r>
            <a:r>
              <a:rPr lang="en-US" sz="1200" dirty="0">
                <a:solidFill>
                  <a:srgbClr val="000000"/>
                </a:solidFill>
                <a:effectLst/>
                <a:latin typeface="Verdana" panose="020B0604030504040204" pitchFamily="34" charset="0"/>
                <a:ea typeface="Times New Roman" panose="02020603050405020304" pitchFamily="18" charset="0"/>
                <a:cs typeface="Hind" panose="02000000000000000000" pitchFamily="2" charset="-70"/>
              </a:rPr>
              <a:t>numerous foreign business associations, chambers, and governmental institutions.</a:t>
            </a:r>
            <a:endParaRPr lang="en-US" sz="1200" dirty="0">
              <a:effectLst/>
              <a:latin typeface="Times New Roman" panose="02020603050405020304" pitchFamily="18" charset="0"/>
              <a:ea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US" sz="1200" noProof="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The agency administers a range of innovation, </a:t>
            </a:r>
            <a:r>
              <a:rPr lang="en-US" sz="1200" noProof="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digitalisation</a:t>
            </a:r>
            <a:r>
              <a:rPr lang="en-US" sz="1200" noProof="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and other business support measures with a total value over the next few years of more than EUR 500 million. To increase exports and competitiveness, priority is being given to promoting the </a:t>
            </a:r>
            <a:r>
              <a:rPr lang="en-US" sz="1200" noProof="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internationalisation</a:t>
            </a:r>
            <a:r>
              <a:rPr lang="en-US" sz="1200" noProof="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of Lithuanian companies, increasing export competencies, looking for new contacts and developing a network of partners, and diversifying export markets. More than EUR 80 million are planned to be invested in export promotion by 2030. </a:t>
            </a:r>
          </a:p>
          <a:p>
            <a:pPr marL="285750" indent="-285750">
              <a:buFont typeface="Arial" panose="020B0604020202020204" pitchFamily="34" charset="0"/>
              <a:buChar char="•"/>
            </a:pPr>
            <a:r>
              <a:rPr lang="en-GB" sz="1200" dirty="0">
                <a:solidFill>
                  <a:srgbClr val="000000"/>
                </a:solidFill>
                <a:effectLst/>
                <a:latin typeface="Arial" panose="020B0604020202020204" pitchFamily="34" charset="0"/>
                <a:ea typeface="Arial" panose="020B0604020202020204" pitchFamily="34" charset="0"/>
              </a:rPr>
              <a:t>More than 300 employees work for the agency with a head office in Vilnius.</a:t>
            </a:r>
            <a:endParaRPr lang="en-US" dirty="0"/>
          </a:p>
          <a:p>
            <a:endParaRPr lang="en-US" dirty="0"/>
          </a:p>
          <a:p>
            <a:endParaRPr lang="en-US" dirty="0"/>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5</a:t>
            </a:fld>
            <a:endParaRPr lang="en-LT"/>
          </a:p>
        </p:txBody>
      </p:sp>
    </p:spTree>
    <p:extLst>
      <p:ext uri="{BB962C8B-B14F-4D97-AF65-F5344CB8AC3E}">
        <p14:creationId xmlns:p14="http://schemas.microsoft.com/office/powerpoint/2010/main" val="1994060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2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The team of Innovation Agency Lithuania aims to be an entry-point for foreign businesses to connect with right partners in Lithuania, a creative resource for joint initiatives in the markets of mutual interest and a recognized partner to </a:t>
            </a:r>
            <a:r>
              <a:rPr lang="en-US" sz="1200" dirty="0">
                <a:solidFill>
                  <a:srgbClr val="000000"/>
                </a:solidFill>
                <a:effectLst/>
                <a:latin typeface="Verdana" panose="020B0604030504040204" pitchFamily="34" charset="0"/>
                <a:ea typeface="Times New Roman" panose="02020603050405020304" pitchFamily="18" charset="0"/>
                <a:cs typeface="Hind" panose="02000000000000000000" pitchFamily="2" charset="-70"/>
              </a:rPr>
              <a:t>numerous foreign business associations, chambers, and governmental institutions.</a:t>
            </a:r>
            <a:endParaRPr lang="en-US" sz="1200" dirty="0">
              <a:effectLst/>
              <a:latin typeface="Times New Roman" panose="02020603050405020304" pitchFamily="18" charset="0"/>
              <a:ea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US" sz="1200" noProof="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The agency administers a range of innovation, </a:t>
            </a:r>
            <a:r>
              <a:rPr lang="en-US" sz="1200" noProof="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digitalisation</a:t>
            </a:r>
            <a:r>
              <a:rPr lang="en-US" sz="1200" noProof="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and other business support measures with a total value over the next few years of more than EUR 500 million. To increase exports and competitiveness, priority is being given to promoting the </a:t>
            </a:r>
            <a:r>
              <a:rPr lang="en-US" sz="1200" noProof="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internationalisation</a:t>
            </a:r>
            <a:r>
              <a:rPr lang="en-US" sz="1200" noProof="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of Lithuanian companies, increasing export competencies, looking for new contacts and developing a network of partners, and diversifying export markets. More than EUR 80 million are planned to be invested in export promotion by 2030. </a:t>
            </a:r>
          </a:p>
          <a:p>
            <a:pPr marL="285750" indent="-285750">
              <a:buFont typeface="Arial" panose="020B0604020202020204" pitchFamily="34" charset="0"/>
              <a:buChar char="•"/>
            </a:pPr>
            <a:r>
              <a:rPr lang="en-GB" sz="1200" dirty="0">
                <a:solidFill>
                  <a:srgbClr val="000000"/>
                </a:solidFill>
                <a:effectLst/>
                <a:latin typeface="Arial" panose="020B0604020202020204" pitchFamily="34" charset="0"/>
                <a:ea typeface="Arial" panose="020B0604020202020204" pitchFamily="34" charset="0"/>
              </a:rPr>
              <a:t>More than 300 employees work for the agency with a head office in Vilnius.</a:t>
            </a:r>
            <a:endParaRPr lang="en-US" dirty="0"/>
          </a:p>
          <a:p>
            <a:endParaRPr lang="en-US" dirty="0"/>
          </a:p>
          <a:p>
            <a:endParaRPr lang="en-US" dirty="0"/>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6</a:t>
            </a:fld>
            <a:endParaRPr lang="en-LT"/>
          </a:p>
        </p:txBody>
      </p:sp>
    </p:spTree>
    <p:extLst>
      <p:ext uri="{BB962C8B-B14F-4D97-AF65-F5344CB8AC3E}">
        <p14:creationId xmlns:p14="http://schemas.microsoft.com/office/powerpoint/2010/main" val="4062395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2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The team of Innovation Agency Lithuania aims to be an entry-point for foreign businesses to connect with right partners in Lithuania, a creative resource for joint initiatives in the markets of mutual interest and a recognized partner to </a:t>
            </a:r>
            <a:r>
              <a:rPr lang="en-US" sz="1200" dirty="0">
                <a:solidFill>
                  <a:srgbClr val="000000"/>
                </a:solidFill>
                <a:effectLst/>
                <a:latin typeface="Verdana" panose="020B0604030504040204" pitchFamily="34" charset="0"/>
                <a:ea typeface="Times New Roman" panose="02020603050405020304" pitchFamily="18" charset="0"/>
                <a:cs typeface="Hind" panose="02000000000000000000" pitchFamily="2" charset="-70"/>
              </a:rPr>
              <a:t>numerous foreign business associations, chambers, and governmental institutions.</a:t>
            </a:r>
            <a:endParaRPr lang="en-US" sz="1200" dirty="0">
              <a:effectLst/>
              <a:latin typeface="Times New Roman" panose="02020603050405020304" pitchFamily="18" charset="0"/>
              <a:ea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US" sz="1200" noProof="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The agency administers a range of innovation, </a:t>
            </a:r>
            <a:r>
              <a:rPr lang="en-US" sz="1200" noProof="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digitalisation</a:t>
            </a:r>
            <a:r>
              <a:rPr lang="en-US" sz="1200" noProof="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and other business support measures with a total value over the next few years of more than EUR 500 million. To increase exports and competitiveness, priority is being given to promoting the </a:t>
            </a:r>
            <a:r>
              <a:rPr lang="en-US" sz="1200" noProof="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internationalisation</a:t>
            </a:r>
            <a:r>
              <a:rPr lang="en-US" sz="1200" noProof="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of Lithuanian companies, increasing export competencies, looking for new contacts and developing a network of partners, and diversifying export markets. More than EUR 80 million are planned to be invested in export promotion by 2030. </a:t>
            </a:r>
          </a:p>
          <a:p>
            <a:pPr marL="285750" indent="-285750">
              <a:buFont typeface="Arial" panose="020B0604020202020204" pitchFamily="34" charset="0"/>
              <a:buChar char="•"/>
            </a:pPr>
            <a:r>
              <a:rPr lang="en-GB" sz="1200" dirty="0">
                <a:solidFill>
                  <a:srgbClr val="000000"/>
                </a:solidFill>
                <a:effectLst/>
                <a:latin typeface="Arial" panose="020B0604020202020204" pitchFamily="34" charset="0"/>
                <a:ea typeface="Arial" panose="020B0604020202020204" pitchFamily="34" charset="0"/>
              </a:rPr>
              <a:t>More than 300 employees work for the agency with a head office in Vilnius.</a:t>
            </a:r>
            <a:endParaRPr lang="en-US" dirty="0"/>
          </a:p>
          <a:p>
            <a:endParaRPr lang="en-US" dirty="0"/>
          </a:p>
          <a:p>
            <a:endParaRPr lang="en-US" dirty="0"/>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7</a:t>
            </a:fld>
            <a:endParaRPr lang="en-LT"/>
          </a:p>
        </p:txBody>
      </p:sp>
    </p:spTree>
    <p:extLst>
      <p:ext uri="{BB962C8B-B14F-4D97-AF65-F5344CB8AC3E}">
        <p14:creationId xmlns:p14="http://schemas.microsoft.com/office/powerpoint/2010/main" val="3880530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is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an</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official</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agency</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responsible for the Lithuanian innovation ecosystem and the promotion of innovation at all stages of business development – from developing ideas to delivering products and services to end-users. Our clients range from startups to small-and medium sized businesses with tailor-made services.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helps Lithuanian businesses unlock their innovation potential, grow locally and globally and foreign companies find partners in the Lithuanian market.</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8</a:t>
            </a:fld>
            <a:endParaRPr lang="en-LT"/>
          </a:p>
        </p:txBody>
      </p:sp>
    </p:spTree>
    <p:extLst>
      <p:ext uri="{BB962C8B-B14F-4D97-AF65-F5344CB8AC3E}">
        <p14:creationId xmlns:p14="http://schemas.microsoft.com/office/powerpoint/2010/main" val="2962605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is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an</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official</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agency</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responsible for the Lithuanian innovation ecosystem and the promotion of innovation at all stages of business development – from developing ideas to delivering products and services to end-users. Our clients range from startups to small-and medium sized businesses with tailor-made services.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helps Lithuanian businesses unlock their innovation potential, grow locally and globally and foreign companies find partners in the Lithuanian market.</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9</a:t>
            </a:fld>
            <a:endParaRPr lang="en-LT"/>
          </a:p>
        </p:txBody>
      </p:sp>
    </p:spTree>
    <p:extLst>
      <p:ext uri="{BB962C8B-B14F-4D97-AF65-F5344CB8AC3E}">
        <p14:creationId xmlns:p14="http://schemas.microsoft.com/office/powerpoint/2010/main" val="2900128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is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an</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official</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lt-LT" sz="1800" dirty="0" err="1">
                <a:solidFill>
                  <a:srgbClr val="000000"/>
                </a:solidFill>
                <a:effectLst/>
                <a:latin typeface="Verdana" panose="020B0604030504040204" pitchFamily="34" charset="0"/>
                <a:ea typeface="Times New Roman" panose="02020603050405020304" pitchFamily="18" charset="0"/>
                <a:cs typeface="Arial" panose="020B0604020202020204" pitchFamily="34" charset="0"/>
              </a:rPr>
              <a:t>agency</a:t>
            </a:r>
            <a:r>
              <a:rPr lang="lt-LT"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responsible for the Lithuanian innovation ecosystem and the promotion of innovation at all stages of business development – from developing ideas to delivering products and services to end-users. Our clients range from startups to small-and medium sized businesses with tailor-made services.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Verdana" panose="020B0604030504040204" pitchFamily="34" charset="0"/>
                <a:ea typeface="Times New Roman" panose="02020603050405020304" pitchFamily="18" charset="0"/>
                <a:cs typeface="Arial" panose="020B0604020202020204" pitchFamily="34" charset="0"/>
              </a:rPr>
              <a:t>Innovation Agency Lithuania helps Lithuanian businesses unlock their innovation potential, grow locally and globally and foreign companies find partners in the Lithuanian market.</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kaidrės numerio vietos rezervavimo ženklas 3"/>
          <p:cNvSpPr>
            <a:spLocks noGrp="1"/>
          </p:cNvSpPr>
          <p:nvPr>
            <p:ph type="sldNum" sz="quarter" idx="5"/>
          </p:nvPr>
        </p:nvSpPr>
        <p:spPr/>
        <p:txBody>
          <a:bodyPr/>
          <a:lstStyle/>
          <a:p>
            <a:fld id="{C846C219-D0CB-0346-AF46-782F1007A959}" type="slidenum">
              <a:rPr lang="en-LT" smtClean="0"/>
              <a:t>10</a:t>
            </a:fld>
            <a:endParaRPr lang="en-LT"/>
          </a:p>
        </p:txBody>
      </p:sp>
    </p:spTree>
    <p:extLst>
      <p:ext uri="{BB962C8B-B14F-4D97-AF65-F5344CB8AC3E}">
        <p14:creationId xmlns:p14="http://schemas.microsoft.com/office/powerpoint/2010/main" val="24770309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4.xml"/><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30275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938842" y="1426464"/>
            <a:ext cx="5587652" cy="1341926"/>
          </a:xfrm>
        </p:spPr>
        <p:txBody>
          <a:bodyPr anchor="b">
            <a:noAutofit/>
          </a:bodyPr>
          <a:lstStyle>
            <a:lvl1pPr algn="l">
              <a:defRPr sz="3500">
                <a:solidFill>
                  <a:schemeClr val="bg1"/>
                </a:solidFill>
              </a:defRPr>
            </a:lvl1pPr>
          </a:lstStyle>
          <a:p>
            <a:r>
              <a:rPr lang="en-GB" dirty="0" err="1"/>
              <a:t>Pavadinimas</a:t>
            </a:r>
            <a:br>
              <a:rPr lang="en-GB" dirty="0"/>
            </a:br>
            <a:r>
              <a:rPr lang="en-GB" dirty="0"/>
              <a:t>per dvi </a:t>
            </a:r>
            <a:r>
              <a:rPr lang="en-GB" dirty="0" err="1"/>
              <a:t>eilutes</a:t>
            </a:r>
            <a:endParaRPr lang="en-LT" dirty="0"/>
          </a:p>
        </p:txBody>
      </p:sp>
      <p:sp>
        <p:nvSpPr>
          <p:cNvPr id="3" name="Subtitle 2">
            <a:extLst>
              <a:ext uri="{FF2B5EF4-FFF2-40B4-BE49-F238E27FC236}">
                <a16:creationId xmlns:a16="http://schemas.microsoft.com/office/drawing/2014/main" id="{E544E1B9-1882-0D43-9CCA-96C021418916}"/>
              </a:ext>
            </a:extLst>
          </p:cNvPr>
          <p:cNvSpPr>
            <a:spLocks noGrp="1"/>
          </p:cNvSpPr>
          <p:nvPr>
            <p:ph type="subTitle" idx="1" hasCustomPrompt="1"/>
          </p:nvPr>
        </p:nvSpPr>
        <p:spPr>
          <a:xfrm>
            <a:off x="967150" y="3087408"/>
            <a:ext cx="4697381" cy="749369"/>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dirty="0"/>
              <a:t>Vardas Pavardė, pareigos</a:t>
            </a:r>
            <a:endParaRPr lang="en-LT" dirty="0"/>
          </a:p>
        </p:txBody>
      </p:sp>
      <p:pic>
        <p:nvPicPr>
          <p:cNvPr id="11" name="Picture 10">
            <a:extLst>
              <a:ext uri="{FF2B5EF4-FFF2-40B4-BE49-F238E27FC236}">
                <a16:creationId xmlns:a16="http://schemas.microsoft.com/office/drawing/2014/main" id="{05721D86-5173-894E-A667-5600F60703E9}"/>
              </a:ext>
            </a:extLst>
          </p:cNvPr>
          <p:cNvPicPr>
            <a:picLocks noChangeAspect="1"/>
          </p:cNvPicPr>
          <p:nvPr userDrawn="1"/>
        </p:nvPicPr>
        <p:blipFill>
          <a:blip r:embed="rId2"/>
          <a:stretch>
            <a:fillRect/>
          </a:stretch>
        </p:blipFill>
        <p:spPr>
          <a:xfrm>
            <a:off x="476993" y="5573949"/>
            <a:ext cx="2075060" cy="866428"/>
          </a:xfrm>
          <a:prstGeom prst="rect">
            <a:avLst/>
          </a:prstGeom>
        </p:spPr>
      </p:pic>
      <p:pic>
        <p:nvPicPr>
          <p:cNvPr id="8" name="Picture 7">
            <a:extLst>
              <a:ext uri="{FF2B5EF4-FFF2-40B4-BE49-F238E27FC236}">
                <a16:creationId xmlns:a16="http://schemas.microsoft.com/office/drawing/2014/main" id="{EB25FC2F-8608-E94C-ADBD-A880E7B7DADF}"/>
              </a:ext>
            </a:extLst>
          </p:cNvPr>
          <p:cNvPicPr>
            <a:picLocks noChangeAspect="1"/>
          </p:cNvPicPr>
          <p:nvPr userDrawn="1"/>
        </p:nvPicPr>
        <p:blipFill>
          <a:blip r:embed="rId3"/>
          <a:stretch>
            <a:fillRect/>
          </a:stretch>
        </p:blipFill>
        <p:spPr>
          <a:xfrm>
            <a:off x="8297694" y="1005855"/>
            <a:ext cx="3904034" cy="4880043"/>
          </a:xfrm>
          <a:prstGeom prst="rect">
            <a:avLst/>
          </a:prstGeom>
        </p:spPr>
      </p:pic>
    </p:spTree>
    <p:extLst>
      <p:ext uri="{BB962C8B-B14F-4D97-AF65-F5344CB8AC3E}">
        <p14:creationId xmlns:p14="http://schemas.microsoft.com/office/powerpoint/2010/main" val="968776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bulletpoint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0168374-565B-0941-81B9-7CBAE2945087}"/>
              </a:ext>
            </a:extLst>
          </p:cNvPr>
          <p:cNvSpPr/>
          <p:nvPr userDrawn="1"/>
        </p:nvSpPr>
        <p:spPr>
          <a:xfrm>
            <a:off x="6677940" y="0"/>
            <a:ext cx="5514060" cy="6858000"/>
          </a:xfrm>
          <a:prstGeom prst="rect">
            <a:avLst/>
          </a:prstGeom>
          <a:solidFill>
            <a:srgbClr val="302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T"/>
          </a:p>
        </p:txBody>
      </p:sp>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1329872" y="637495"/>
            <a:ext cx="4184189" cy="2791506"/>
          </a:xfrm>
        </p:spPr>
        <p:txBody>
          <a:bodyPr>
            <a:normAutofit/>
          </a:bodyPr>
          <a:lstStyle>
            <a:lvl1pPr>
              <a:lnSpc>
                <a:spcPct val="100000"/>
              </a:lnSpc>
              <a:defRPr sz="3500"/>
            </a:lvl1pPr>
          </a:lstStyle>
          <a:p>
            <a:r>
              <a:rPr lang="en-GB" dirty="0" err="1"/>
              <a:t>Temos</a:t>
            </a:r>
            <a:r>
              <a:rPr lang="en-GB" dirty="0"/>
              <a:t> </a:t>
            </a:r>
            <a:r>
              <a:rPr lang="en-GB" dirty="0" err="1"/>
              <a:t>pavadinimas</a:t>
            </a:r>
            <a:r>
              <a:rPr lang="en-GB" dirty="0"/>
              <a:t> business</a:t>
            </a:r>
            <a:endParaRPr lang="en-LT" dirty="0"/>
          </a:p>
        </p:txBody>
      </p:sp>
      <p:pic>
        <p:nvPicPr>
          <p:cNvPr id="7" name="Picture 6">
            <a:extLst>
              <a:ext uri="{FF2B5EF4-FFF2-40B4-BE49-F238E27FC236}">
                <a16:creationId xmlns:a16="http://schemas.microsoft.com/office/drawing/2014/main" id="{C860C4B2-6137-D948-9403-5A742964DC6E}"/>
              </a:ext>
            </a:extLst>
          </p:cNvPr>
          <p:cNvPicPr>
            <a:picLocks noChangeAspect="1"/>
          </p:cNvPicPr>
          <p:nvPr userDrawn="1"/>
        </p:nvPicPr>
        <p:blipFill>
          <a:blip r:embed="rId2"/>
          <a:stretch>
            <a:fillRect/>
          </a:stretch>
        </p:blipFill>
        <p:spPr>
          <a:xfrm>
            <a:off x="408494" y="364935"/>
            <a:ext cx="313724" cy="395293"/>
          </a:xfrm>
          <a:prstGeom prst="rect">
            <a:avLst/>
          </a:prstGeom>
        </p:spPr>
      </p:pic>
      <p:sp>
        <p:nvSpPr>
          <p:cNvPr id="10" name="Text Placeholder 3">
            <a:extLst>
              <a:ext uri="{FF2B5EF4-FFF2-40B4-BE49-F238E27FC236}">
                <a16:creationId xmlns:a16="http://schemas.microsoft.com/office/drawing/2014/main" id="{C7124E3A-97A3-8944-B35B-874803A7F9F5}"/>
              </a:ext>
            </a:extLst>
          </p:cNvPr>
          <p:cNvSpPr>
            <a:spLocks noGrp="1"/>
          </p:cNvSpPr>
          <p:nvPr>
            <p:ph type="body" sz="half" idx="10" hasCustomPrompt="1"/>
          </p:nvPr>
        </p:nvSpPr>
        <p:spPr>
          <a:xfrm>
            <a:off x="1329872" y="3687052"/>
            <a:ext cx="4053786" cy="2533453"/>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lvl="0"/>
            <a:r>
              <a:rPr lang="en-GB" dirty="0" err="1"/>
              <a:t>Pellentesque</a:t>
            </a:r>
            <a:r>
              <a:rPr lang="en-GB" dirty="0"/>
              <a:t> habitant </a:t>
            </a:r>
            <a:r>
              <a:rPr lang="en-GB" dirty="0" err="1"/>
              <a:t>morbi</a:t>
            </a:r>
            <a:r>
              <a:rPr lang="en-GB" dirty="0"/>
              <a:t> </a:t>
            </a:r>
            <a:r>
              <a:rPr lang="en-GB" dirty="0" err="1"/>
              <a:t>tristique</a:t>
            </a:r>
            <a:r>
              <a:rPr lang="en-GB" dirty="0"/>
              <a:t> </a:t>
            </a:r>
            <a:r>
              <a:rPr lang="en-GB" dirty="0" err="1"/>
              <a:t>senectus</a:t>
            </a:r>
            <a:r>
              <a:rPr lang="en-GB" dirty="0"/>
              <a:t> et </a:t>
            </a:r>
            <a:r>
              <a:rPr lang="en-GB" dirty="0" err="1"/>
              <a:t>netus</a:t>
            </a:r>
            <a:r>
              <a:rPr lang="en-GB" dirty="0"/>
              <a:t> et </a:t>
            </a:r>
            <a:r>
              <a:rPr lang="en-GB" dirty="0" err="1"/>
              <a:t>malesuada</a:t>
            </a:r>
            <a:r>
              <a:rPr lang="en-GB" dirty="0"/>
              <a:t> fames ac </a:t>
            </a:r>
            <a:r>
              <a:rPr lang="en-GB" dirty="0" err="1"/>
              <a:t>turpis</a:t>
            </a:r>
            <a:r>
              <a:rPr lang="en-GB" dirty="0"/>
              <a:t> </a:t>
            </a:r>
            <a:r>
              <a:rPr lang="en-GB" dirty="0" err="1"/>
              <a:t>egestas</a:t>
            </a:r>
            <a:r>
              <a:rPr lang="en-GB" dirty="0"/>
              <a:t> </a:t>
            </a:r>
            <a:r>
              <a:rPr lang="en-GB" dirty="0" err="1"/>
              <a:t>pretium</a:t>
            </a:r>
            <a:r>
              <a:rPr lang="en-GB" dirty="0"/>
              <a:t> </a:t>
            </a:r>
            <a:r>
              <a:rPr lang="en-GB" dirty="0" err="1"/>
              <a:t>blandit</a:t>
            </a:r>
            <a:r>
              <a:rPr lang="en-GB" dirty="0"/>
              <a:t>.</a:t>
            </a:r>
          </a:p>
        </p:txBody>
      </p:sp>
      <p:sp>
        <p:nvSpPr>
          <p:cNvPr id="12" name="Text Placeholder 3">
            <a:extLst>
              <a:ext uri="{FF2B5EF4-FFF2-40B4-BE49-F238E27FC236}">
                <a16:creationId xmlns:a16="http://schemas.microsoft.com/office/drawing/2014/main" id="{3F8E7FE5-75F6-D54A-B074-844081BCADAB}"/>
              </a:ext>
            </a:extLst>
          </p:cNvPr>
          <p:cNvSpPr>
            <a:spLocks noGrp="1"/>
          </p:cNvSpPr>
          <p:nvPr>
            <p:ph type="body" sz="half" idx="2" hasCustomPrompt="1"/>
          </p:nvPr>
        </p:nvSpPr>
        <p:spPr>
          <a:xfrm>
            <a:off x="7854784" y="1805678"/>
            <a:ext cx="3615000" cy="3315331"/>
          </a:xfrm>
        </p:spPr>
        <p:txBody>
          <a:bodyPr>
            <a:normAutofit/>
          </a:bodyPr>
          <a:lstStyle>
            <a:lvl1pPr marL="171450" marR="0" indent="-171450" algn="l" defTabSz="914400" rtl="0" eaLnBrk="1" fontAlgn="auto" latinLnBrk="0" hangingPunct="1">
              <a:lnSpc>
                <a:spcPct val="150000"/>
              </a:lnSpc>
              <a:spcBef>
                <a:spcPts val="1000"/>
              </a:spcBef>
              <a:spcAft>
                <a:spcPts val="0"/>
              </a:spcAft>
              <a:buClr>
                <a:srgbClr val="EEE730"/>
              </a:buClr>
              <a:buSzPct val="100000"/>
              <a:buFont typeface="Wingdings" pitchFamily="2" charset="2"/>
              <a:buChar char="§"/>
              <a:tabLst/>
              <a:defRPr sz="1200">
                <a:solidFill>
                  <a:schemeClr val="bg1">
                    <a:lumMod val="9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Lorem ipsum</a:t>
            </a:r>
          </a:p>
          <a:p>
            <a:pPr lvl="0"/>
            <a:r>
              <a:rPr lang="en-GB" dirty="0"/>
              <a:t>Lorem ipsum</a:t>
            </a:r>
          </a:p>
          <a:p>
            <a:pPr lvl="0"/>
            <a:r>
              <a:rPr lang="en-GB" dirty="0"/>
              <a:t>Lorem ipsum</a:t>
            </a:r>
          </a:p>
          <a:p>
            <a:pPr lvl="0"/>
            <a:r>
              <a:rPr lang="en-GB" dirty="0"/>
              <a:t>Lorem ipsum</a:t>
            </a:r>
          </a:p>
          <a:p>
            <a:pPr lvl="0"/>
            <a:r>
              <a:rPr lang="en-GB" dirty="0"/>
              <a:t>Lorem ipsum</a:t>
            </a:r>
          </a:p>
          <a:p>
            <a:pPr lvl="0"/>
            <a:r>
              <a:rPr lang="en-GB" dirty="0"/>
              <a:t>Lorem ipsum</a:t>
            </a:r>
          </a:p>
          <a:p>
            <a:pPr lvl="0"/>
            <a:r>
              <a:rPr lang="en-GB" dirty="0"/>
              <a:t>Lorem ipsum</a:t>
            </a:r>
          </a:p>
          <a:p>
            <a:pPr lvl="0"/>
            <a:r>
              <a:rPr lang="en-GB" dirty="0"/>
              <a:t>Lorem ipsum</a:t>
            </a:r>
          </a:p>
          <a:p>
            <a:pPr lvl="0"/>
            <a:endParaRPr lang="en-GB" dirty="0"/>
          </a:p>
        </p:txBody>
      </p:sp>
    </p:spTree>
    <p:extLst>
      <p:ext uri="{BB962C8B-B14F-4D97-AF65-F5344CB8AC3E}">
        <p14:creationId xmlns:p14="http://schemas.microsoft.com/office/powerpoint/2010/main" val="135487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tab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691CCE7-3107-EB4C-9FC6-80047657FFC7}"/>
              </a:ext>
            </a:extLst>
          </p:cNvPr>
          <p:cNvSpPr/>
          <p:nvPr userDrawn="1"/>
        </p:nvSpPr>
        <p:spPr>
          <a:xfrm>
            <a:off x="5845200" y="2542166"/>
            <a:ext cx="5207856" cy="2563586"/>
          </a:xfrm>
          <a:prstGeom prst="rect">
            <a:avLst/>
          </a:prstGeom>
          <a:solidFill>
            <a:srgbClr val="EEE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T"/>
          </a:p>
        </p:txBody>
      </p:sp>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1329872" y="637495"/>
            <a:ext cx="4184189" cy="2791506"/>
          </a:xfrm>
        </p:spPr>
        <p:txBody>
          <a:bodyPr>
            <a:normAutofit/>
          </a:bodyPr>
          <a:lstStyle>
            <a:lvl1pPr>
              <a:lnSpc>
                <a:spcPct val="100000"/>
              </a:lnSpc>
              <a:defRPr sz="3500"/>
            </a:lvl1pPr>
          </a:lstStyle>
          <a:p>
            <a:r>
              <a:rPr lang="en-GB" dirty="0" err="1"/>
              <a:t>Lentelių</a:t>
            </a:r>
            <a:br>
              <a:rPr lang="en-GB" dirty="0"/>
            </a:br>
            <a:r>
              <a:rPr lang="en-GB" dirty="0" err="1"/>
              <a:t>dizainas</a:t>
            </a:r>
            <a:endParaRPr lang="en-LT" dirty="0"/>
          </a:p>
        </p:txBody>
      </p:sp>
      <p:pic>
        <p:nvPicPr>
          <p:cNvPr id="7" name="Picture 6">
            <a:extLst>
              <a:ext uri="{FF2B5EF4-FFF2-40B4-BE49-F238E27FC236}">
                <a16:creationId xmlns:a16="http://schemas.microsoft.com/office/drawing/2014/main" id="{C860C4B2-6137-D948-9403-5A742964DC6E}"/>
              </a:ext>
            </a:extLst>
          </p:cNvPr>
          <p:cNvPicPr>
            <a:picLocks noChangeAspect="1"/>
          </p:cNvPicPr>
          <p:nvPr userDrawn="1"/>
        </p:nvPicPr>
        <p:blipFill>
          <a:blip r:embed="rId2"/>
          <a:stretch>
            <a:fillRect/>
          </a:stretch>
        </p:blipFill>
        <p:spPr>
          <a:xfrm>
            <a:off x="408494" y="364935"/>
            <a:ext cx="313724" cy="395293"/>
          </a:xfrm>
          <a:prstGeom prst="rect">
            <a:avLst/>
          </a:prstGeom>
        </p:spPr>
      </p:pic>
      <p:graphicFrame>
        <p:nvGraphicFramePr>
          <p:cNvPr id="3" name="Table 3">
            <a:extLst>
              <a:ext uri="{FF2B5EF4-FFF2-40B4-BE49-F238E27FC236}">
                <a16:creationId xmlns:a16="http://schemas.microsoft.com/office/drawing/2014/main" id="{BB32303E-C892-1A47-86FC-30EAE92B7901}"/>
              </a:ext>
            </a:extLst>
          </p:cNvPr>
          <p:cNvGraphicFramePr>
            <a:graphicFrameLocks noGrp="1"/>
          </p:cNvGraphicFramePr>
          <p:nvPr userDrawn="1">
            <p:extLst>
              <p:ext uri="{D42A27DB-BD31-4B8C-83A1-F6EECF244321}">
                <p14:modId xmlns:p14="http://schemas.microsoft.com/office/powerpoint/2010/main" val="2720121047"/>
              </p:ext>
            </p:extLst>
          </p:nvPr>
        </p:nvGraphicFramePr>
        <p:xfrm>
          <a:off x="5756709" y="2484375"/>
          <a:ext cx="5207856" cy="2537240"/>
        </p:xfrm>
        <a:graphic>
          <a:graphicData uri="http://schemas.openxmlformats.org/drawingml/2006/table">
            <a:tbl>
              <a:tblPr firstRow="1" bandRow="1">
                <a:tableStyleId>{0660B408-B3CF-4A94-85FC-2B1E0A45F4A2}</a:tableStyleId>
              </a:tblPr>
              <a:tblGrid>
                <a:gridCol w="1735952">
                  <a:extLst>
                    <a:ext uri="{9D8B030D-6E8A-4147-A177-3AD203B41FA5}">
                      <a16:colId xmlns:a16="http://schemas.microsoft.com/office/drawing/2014/main" val="3585830869"/>
                    </a:ext>
                  </a:extLst>
                </a:gridCol>
                <a:gridCol w="1735952">
                  <a:extLst>
                    <a:ext uri="{9D8B030D-6E8A-4147-A177-3AD203B41FA5}">
                      <a16:colId xmlns:a16="http://schemas.microsoft.com/office/drawing/2014/main" val="3611816430"/>
                    </a:ext>
                  </a:extLst>
                </a:gridCol>
                <a:gridCol w="1735952">
                  <a:extLst>
                    <a:ext uri="{9D8B030D-6E8A-4147-A177-3AD203B41FA5}">
                      <a16:colId xmlns:a16="http://schemas.microsoft.com/office/drawing/2014/main" val="1240010381"/>
                    </a:ext>
                  </a:extLst>
                </a:gridCol>
              </a:tblGrid>
              <a:tr h="507448">
                <a:tc>
                  <a:txBody>
                    <a:bodyPr/>
                    <a:lstStyle/>
                    <a:p>
                      <a:r>
                        <a:rPr lang="en-LT" sz="1000" b="0" dirty="0">
                          <a:ln>
                            <a:noFill/>
                          </a:ln>
                          <a:solidFill>
                            <a:schemeClr val="bg1"/>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302757"/>
                    </a:solidFill>
                  </a:tcPr>
                </a:tc>
                <a:tc>
                  <a:txBody>
                    <a:bodyPr/>
                    <a:lstStyle/>
                    <a:p>
                      <a:r>
                        <a:rPr lang="en-LT" sz="1000" b="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EEE73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b="0" dirty="0">
                          <a:ln>
                            <a:noFill/>
                          </a:ln>
                          <a:solidFill>
                            <a:schemeClr val="bg1"/>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302757"/>
                    </a:solidFill>
                  </a:tcPr>
                </a:tc>
                <a:extLst>
                  <a:ext uri="{0D108BD9-81ED-4DB2-BD59-A6C34878D82A}">
                    <a16:rowId xmlns:a16="http://schemas.microsoft.com/office/drawing/2014/main" val="1451591149"/>
                  </a:ext>
                </a:extLst>
              </a:tr>
              <a:tr h="507448">
                <a:tc>
                  <a:txBody>
                    <a:bodyPr/>
                    <a:lstStyle/>
                    <a:p>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5054526"/>
                  </a:ext>
                </a:extLst>
              </a:tr>
              <a:tr h="507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3480404"/>
                  </a:ext>
                </a:extLst>
              </a:tr>
              <a:tr h="507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2385993"/>
                  </a:ext>
                </a:extLst>
              </a:tr>
              <a:tr h="507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LT" sz="1000" dirty="0">
                          <a:ln>
                            <a:noFill/>
                          </a:ln>
                          <a:solidFill>
                            <a:srgbClr val="302757"/>
                          </a:solidFill>
                          <a:latin typeface="Verdana" panose="020B0604030504040204" pitchFamily="34" charset="0"/>
                          <a:ea typeface="Verdana" panose="020B0604030504040204" pitchFamily="34" charset="0"/>
                          <a:cs typeface="Verdana" panose="020B0604030504040204" pitchFamily="34" charset="0"/>
                        </a:rPr>
                        <a:t>Lorem ipsum</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515639"/>
                  </a:ext>
                </a:extLst>
              </a:tr>
            </a:tbl>
          </a:graphicData>
        </a:graphic>
      </p:graphicFrame>
    </p:spTree>
    <p:extLst>
      <p:ext uri="{BB962C8B-B14F-4D97-AF65-F5344CB8AC3E}">
        <p14:creationId xmlns:p14="http://schemas.microsoft.com/office/powerpoint/2010/main" val="2404608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ark content theme">
    <p:bg>
      <p:bgPr>
        <a:solidFill>
          <a:srgbClr val="30275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1329872" y="1486754"/>
            <a:ext cx="5587652" cy="1341926"/>
          </a:xfrm>
        </p:spPr>
        <p:txBody>
          <a:bodyPr anchor="b">
            <a:noAutofit/>
          </a:bodyPr>
          <a:lstStyle>
            <a:lvl1pPr algn="l">
              <a:lnSpc>
                <a:spcPct val="100000"/>
              </a:lnSpc>
              <a:defRPr sz="3500">
                <a:solidFill>
                  <a:schemeClr val="bg1"/>
                </a:solidFill>
              </a:defRPr>
            </a:lvl1pPr>
          </a:lstStyle>
          <a:p>
            <a:r>
              <a:rPr lang="en-GB" dirty="0" err="1"/>
              <a:t>Pavadinimas</a:t>
            </a:r>
            <a:br>
              <a:rPr lang="en-GB" dirty="0"/>
            </a:br>
            <a:r>
              <a:rPr lang="en-GB" dirty="0"/>
              <a:t>per dvi </a:t>
            </a:r>
            <a:r>
              <a:rPr lang="en-GB" dirty="0" err="1"/>
              <a:t>eilutes</a:t>
            </a:r>
            <a:endParaRPr lang="en-LT" dirty="0"/>
          </a:p>
        </p:txBody>
      </p:sp>
      <p:pic>
        <p:nvPicPr>
          <p:cNvPr id="8" name="Picture 7">
            <a:extLst>
              <a:ext uri="{FF2B5EF4-FFF2-40B4-BE49-F238E27FC236}">
                <a16:creationId xmlns:a16="http://schemas.microsoft.com/office/drawing/2014/main" id="{EB25FC2F-8608-E94C-ADBD-A880E7B7DADF}"/>
              </a:ext>
            </a:extLst>
          </p:cNvPr>
          <p:cNvPicPr>
            <a:picLocks noChangeAspect="1"/>
          </p:cNvPicPr>
          <p:nvPr userDrawn="1"/>
        </p:nvPicPr>
        <p:blipFill>
          <a:blip r:embed="rId2"/>
          <a:stretch>
            <a:fillRect/>
          </a:stretch>
        </p:blipFill>
        <p:spPr>
          <a:xfrm>
            <a:off x="8297694" y="1005855"/>
            <a:ext cx="3904034" cy="4880043"/>
          </a:xfrm>
          <a:prstGeom prst="rect">
            <a:avLst/>
          </a:prstGeom>
        </p:spPr>
      </p:pic>
      <p:pic>
        <p:nvPicPr>
          <p:cNvPr id="9" name="Picture 8">
            <a:extLst>
              <a:ext uri="{FF2B5EF4-FFF2-40B4-BE49-F238E27FC236}">
                <a16:creationId xmlns:a16="http://schemas.microsoft.com/office/drawing/2014/main" id="{FEAFD233-017A-9C42-80C3-B9D7DF2673D5}"/>
              </a:ext>
            </a:extLst>
          </p:cNvPr>
          <p:cNvPicPr>
            <a:picLocks noChangeAspect="1"/>
          </p:cNvPicPr>
          <p:nvPr userDrawn="1"/>
        </p:nvPicPr>
        <p:blipFill>
          <a:blip r:embed="rId3"/>
          <a:stretch>
            <a:fillRect/>
          </a:stretch>
        </p:blipFill>
        <p:spPr>
          <a:xfrm>
            <a:off x="408494" y="358014"/>
            <a:ext cx="313725" cy="395293"/>
          </a:xfrm>
          <a:prstGeom prst="rect">
            <a:avLst/>
          </a:prstGeom>
        </p:spPr>
      </p:pic>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1329872" y="3429000"/>
            <a:ext cx="4053786" cy="2533453"/>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lvl="0"/>
            <a:r>
              <a:rPr lang="en-GB" dirty="0" err="1"/>
              <a:t>Pellentesque</a:t>
            </a:r>
            <a:r>
              <a:rPr lang="en-GB" dirty="0"/>
              <a:t> habitant </a:t>
            </a:r>
            <a:r>
              <a:rPr lang="en-GB" dirty="0" err="1"/>
              <a:t>morbi</a:t>
            </a:r>
            <a:r>
              <a:rPr lang="en-GB" dirty="0"/>
              <a:t> </a:t>
            </a:r>
            <a:r>
              <a:rPr lang="en-GB" dirty="0" err="1"/>
              <a:t>tristique</a:t>
            </a:r>
            <a:r>
              <a:rPr lang="en-GB" dirty="0"/>
              <a:t> </a:t>
            </a:r>
            <a:r>
              <a:rPr lang="en-GB" dirty="0" err="1"/>
              <a:t>senectus</a:t>
            </a:r>
            <a:r>
              <a:rPr lang="en-GB" dirty="0"/>
              <a:t> et </a:t>
            </a:r>
            <a:r>
              <a:rPr lang="en-GB" dirty="0" err="1"/>
              <a:t>netus</a:t>
            </a:r>
            <a:r>
              <a:rPr lang="en-GB" dirty="0"/>
              <a:t> et </a:t>
            </a:r>
            <a:r>
              <a:rPr lang="en-GB" dirty="0" err="1"/>
              <a:t>malesuada</a:t>
            </a:r>
            <a:r>
              <a:rPr lang="en-GB" dirty="0"/>
              <a:t> fames ac </a:t>
            </a:r>
            <a:r>
              <a:rPr lang="en-GB" dirty="0" err="1"/>
              <a:t>turpis</a:t>
            </a:r>
            <a:r>
              <a:rPr lang="en-GB" dirty="0"/>
              <a:t> </a:t>
            </a:r>
            <a:r>
              <a:rPr lang="en-GB" dirty="0" err="1"/>
              <a:t>egestas</a:t>
            </a:r>
            <a:r>
              <a:rPr lang="en-GB" dirty="0"/>
              <a:t> </a:t>
            </a:r>
            <a:r>
              <a:rPr lang="en-GB" dirty="0" err="1"/>
              <a:t>pretium</a:t>
            </a:r>
            <a:r>
              <a:rPr lang="en-GB" dirty="0"/>
              <a:t> </a:t>
            </a:r>
            <a:r>
              <a:rPr lang="en-GB" dirty="0" err="1"/>
              <a:t>blandit</a:t>
            </a:r>
            <a:r>
              <a:rPr lang="en-GB" dirty="0"/>
              <a:t>.</a:t>
            </a:r>
          </a:p>
        </p:txBody>
      </p:sp>
    </p:spTree>
    <p:extLst>
      <p:ext uri="{BB962C8B-B14F-4D97-AF65-F5344CB8AC3E}">
        <p14:creationId xmlns:p14="http://schemas.microsoft.com/office/powerpoint/2010/main" val="2638901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bulletpoint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1329872" y="637495"/>
            <a:ext cx="4184189" cy="2791506"/>
          </a:xfrm>
        </p:spPr>
        <p:txBody>
          <a:bodyPr>
            <a:normAutofit/>
          </a:bodyPr>
          <a:lstStyle>
            <a:lvl1pPr>
              <a:lnSpc>
                <a:spcPct val="100000"/>
              </a:lnSpc>
              <a:defRPr sz="3500"/>
            </a:lvl1pPr>
          </a:lstStyle>
          <a:p>
            <a:r>
              <a:rPr lang="en-GB" dirty="0" err="1"/>
              <a:t>Temos</a:t>
            </a:r>
            <a:r>
              <a:rPr lang="en-GB" dirty="0"/>
              <a:t> </a:t>
            </a:r>
            <a:r>
              <a:rPr lang="en-GB" dirty="0" err="1"/>
              <a:t>pavadinimas</a:t>
            </a:r>
            <a:r>
              <a:rPr lang="en-GB" dirty="0"/>
              <a:t> business</a:t>
            </a:r>
            <a:endParaRPr lang="en-LT" dirty="0"/>
          </a:p>
        </p:txBody>
      </p:sp>
      <p:pic>
        <p:nvPicPr>
          <p:cNvPr id="7" name="Picture 6">
            <a:extLst>
              <a:ext uri="{FF2B5EF4-FFF2-40B4-BE49-F238E27FC236}">
                <a16:creationId xmlns:a16="http://schemas.microsoft.com/office/drawing/2014/main" id="{C860C4B2-6137-D948-9403-5A742964DC6E}"/>
              </a:ext>
            </a:extLst>
          </p:cNvPr>
          <p:cNvPicPr>
            <a:picLocks noChangeAspect="1"/>
          </p:cNvPicPr>
          <p:nvPr userDrawn="1"/>
        </p:nvPicPr>
        <p:blipFill>
          <a:blip r:embed="rId2"/>
          <a:stretch>
            <a:fillRect/>
          </a:stretch>
        </p:blipFill>
        <p:spPr>
          <a:xfrm>
            <a:off x="408494" y="364935"/>
            <a:ext cx="313724" cy="395293"/>
          </a:xfrm>
          <a:prstGeom prst="rect">
            <a:avLst/>
          </a:prstGeom>
        </p:spPr>
      </p:pic>
      <p:sp>
        <p:nvSpPr>
          <p:cNvPr id="12" name="Text Placeholder 3">
            <a:extLst>
              <a:ext uri="{FF2B5EF4-FFF2-40B4-BE49-F238E27FC236}">
                <a16:creationId xmlns:a16="http://schemas.microsoft.com/office/drawing/2014/main" id="{3F8E7FE5-75F6-D54A-B074-844081BCADAB}"/>
              </a:ext>
            </a:extLst>
          </p:cNvPr>
          <p:cNvSpPr>
            <a:spLocks noGrp="1"/>
          </p:cNvSpPr>
          <p:nvPr>
            <p:ph type="body" sz="half" idx="2" hasCustomPrompt="1"/>
          </p:nvPr>
        </p:nvSpPr>
        <p:spPr>
          <a:xfrm>
            <a:off x="1329871" y="3675872"/>
            <a:ext cx="4357495" cy="2473719"/>
          </a:xfrm>
        </p:spPr>
        <p:txBody>
          <a:bodyPr>
            <a:normAutofit/>
          </a:bodyPr>
          <a:lstStyle>
            <a:lvl1pPr marL="171450" marR="0" indent="-171450" algn="l" defTabSz="914400" rtl="0" eaLnBrk="1" fontAlgn="auto" latinLnBrk="0" hangingPunct="1">
              <a:lnSpc>
                <a:spcPct val="150000"/>
              </a:lnSpc>
              <a:spcBef>
                <a:spcPts val="1000"/>
              </a:spcBef>
              <a:spcAft>
                <a:spcPts val="0"/>
              </a:spcAft>
              <a:buClr>
                <a:srgbClr val="EEE730"/>
              </a:buClr>
              <a:buSzPct val="100000"/>
              <a:buFont typeface="Wingdings" pitchFamily="2" charset="2"/>
              <a:buChar char="§"/>
              <a:tabLst/>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marL="171450" marR="0" lvl="0" indent="-171450" algn="l" defTabSz="914400" rtl="0" eaLnBrk="1" fontAlgn="auto" latinLnBrk="0" hangingPunct="1">
              <a:lnSpc>
                <a:spcPct val="150000"/>
              </a:lnSpc>
              <a:spcBef>
                <a:spcPts val="1000"/>
              </a:spcBef>
              <a:spcAft>
                <a:spcPts val="0"/>
              </a:spcAft>
              <a:buClr>
                <a:srgbClr val="EEE730"/>
              </a:buClr>
              <a:buSzPct val="100000"/>
              <a:buFont typeface="Wingdings" pitchFamily="2" charset="2"/>
              <a:buChar char="§"/>
              <a:tabLst/>
              <a:defRPr/>
            </a:pPr>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lvl="0"/>
            <a:endParaRPr lang="en-GB" dirty="0"/>
          </a:p>
        </p:txBody>
      </p:sp>
      <p:sp>
        <p:nvSpPr>
          <p:cNvPr id="9" name="Text Placeholder 3">
            <a:extLst>
              <a:ext uri="{FF2B5EF4-FFF2-40B4-BE49-F238E27FC236}">
                <a16:creationId xmlns:a16="http://schemas.microsoft.com/office/drawing/2014/main" id="{90D0378E-E462-5D40-98A3-786D00E12A57}"/>
              </a:ext>
            </a:extLst>
          </p:cNvPr>
          <p:cNvSpPr>
            <a:spLocks noGrp="1"/>
          </p:cNvSpPr>
          <p:nvPr>
            <p:ph type="body" sz="half" idx="10" hasCustomPrompt="1"/>
          </p:nvPr>
        </p:nvSpPr>
        <p:spPr>
          <a:xfrm>
            <a:off x="6504636" y="3675871"/>
            <a:ext cx="4357495" cy="2473719"/>
          </a:xfrm>
        </p:spPr>
        <p:txBody>
          <a:bodyPr>
            <a:normAutofit/>
          </a:bodyPr>
          <a:lstStyle>
            <a:lvl1pPr marL="171450" marR="0" indent="-171450" algn="l" defTabSz="914400" rtl="0" eaLnBrk="1" fontAlgn="auto" latinLnBrk="0" hangingPunct="1">
              <a:lnSpc>
                <a:spcPct val="150000"/>
              </a:lnSpc>
              <a:spcBef>
                <a:spcPts val="1000"/>
              </a:spcBef>
              <a:spcAft>
                <a:spcPts val="0"/>
              </a:spcAft>
              <a:buClr>
                <a:srgbClr val="EEE730"/>
              </a:buClr>
              <a:buSzPct val="100000"/>
              <a:buFont typeface="Wingdings" pitchFamily="2" charset="2"/>
              <a:buChar char="§"/>
              <a:tabLst/>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marL="171450" marR="0" lvl="0" indent="-171450" algn="l" defTabSz="914400" rtl="0" eaLnBrk="1" fontAlgn="auto" latinLnBrk="0" hangingPunct="1">
              <a:lnSpc>
                <a:spcPct val="150000"/>
              </a:lnSpc>
              <a:spcBef>
                <a:spcPts val="1000"/>
              </a:spcBef>
              <a:spcAft>
                <a:spcPts val="0"/>
              </a:spcAft>
              <a:buClr>
                <a:srgbClr val="EEE730"/>
              </a:buClr>
              <a:buSzPct val="100000"/>
              <a:buFont typeface="Wingdings" pitchFamily="2" charset="2"/>
              <a:buChar char="§"/>
              <a:tabLst/>
              <a:defRPr/>
            </a:pPr>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lvl="0"/>
            <a:endParaRPr lang="en-GB" dirty="0"/>
          </a:p>
        </p:txBody>
      </p:sp>
    </p:spTree>
    <p:extLst>
      <p:ext uri="{BB962C8B-B14F-4D97-AF65-F5344CB8AC3E}">
        <p14:creationId xmlns:p14="http://schemas.microsoft.com/office/powerpoint/2010/main" val="3372256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aitstics dark">
    <p:bg>
      <p:bgPr>
        <a:solidFill>
          <a:srgbClr val="30275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4384571" y="358014"/>
            <a:ext cx="5587652" cy="1341926"/>
          </a:xfrm>
        </p:spPr>
        <p:txBody>
          <a:bodyPr anchor="b">
            <a:noAutofit/>
          </a:bodyPr>
          <a:lstStyle>
            <a:lvl1pPr algn="l">
              <a:lnSpc>
                <a:spcPct val="100000"/>
              </a:lnSpc>
              <a:defRPr sz="3500">
                <a:solidFill>
                  <a:schemeClr val="bg1"/>
                </a:solidFill>
              </a:defRPr>
            </a:lvl1pPr>
          </a:lstStyle>
          <a:p>
            <a:r>
              <a:rPr lang="en-GB" dirty="0" err="1"/>
              <a:t>Statistikos</a:t>
            </a:r>
            <a:r>
              <a:rPr lang="en-GB" dirty="0"/>
              <a:t> </a:t>
            </a:r>
            <a:r>
              <a:rPr lang="en-GB" dirty="0" err="1"/>
              <a:t>duomenys</a:t>
            </a:r>
            <a:endParaRPr lang="en-LT" dirty="0"/>
          </a:p>
        </p:txBody>
      </p:sp>
      <p:pic>
        <p:nvPicPr>
          <p:cNvPr id="9" name="Picture 8">
            <a:extLst>
              <a:ext uri="{FF2B5EF4-FFF2-40B4-BE49-F238E27FC236}">
                <a16:creationId xmlns:a16="http://schemas.microsoft.com/office/drawing/2014/main" id="{FEAFD233-017A-9C42-80C3-B9D7DF2673D5}"/>
              </a:ext>
            </a:extLst>
          </p:cNvPr>
          <p:cNvPicPr>
            <a:picLocks noChangeAspect="1"/>
          </p:cNvPicPr>
          <p:nvPr userDrawn="1"/>
        </p:nvPicPr>
        <p:blipFill>
          <a:blip r:embed="rId2"/>
          <a:stretch>
            <a:fillRect/>
          </a:stretch>
        </p:blipFill>
        <p:spPr>
          <a:xfrm>
            <a:off x="408494" y="358014"/>
            <a:ext cx="313725" cy="395293"/>
          </a:xfrm>
          <a:prstGeom prst="rect">
            <a:avLst/>
          </a:prstGeom>
        </p:spPr>
      </p:pic>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4384571" y="2059763"/>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pic>
        <p:nvPicPr>
          <p:cNvPr id="3" name="Picture 2">
            <a:extLst>
              <a:ext uri="{FF2B5EF4-FFF2-40B4-BE49-F238E27FC236}">
                <a16:creationId xmlns:a16="http://schemas.microsoft.com/office/drawing/2014/main" id="{D459A23B-0F27-3044-927F-E0ED558C84A2}"/>
              </a:ext>
            </a:extLst>
          </p:cNvPr>
          <p:cNvPicPr>
            <a:picLocks noChangeAspect="1"/>
          </p:cNvPicPr>
          <p:nvPr userDrawn="1"/>
        </p:nvPicPr>
        <p:blipFill>
          <a:blip r:embed="rId3"/>
          <a:stretch>
            <a:fillRect/>
          </a:stretch>
        </p:blipFill>
        <p:spPr>
          <a:xfrm>
            <a:off x="-2570486" y="1964537"/>
            <a:ext cx="5060587" cy="733210"/>
          </a:xfrm>
          <a:prstGeom prst="rect">
            <a:avLst/>
          </a:prstGeom>
        </p:spPr>
      </p:pic>
      <p:pic>
        <p:nvPicPr>
          <p:cNvPr id="12" name="Picture 11">
            <a:extLst>
              <a:ext uri="{FF2B5EF4-FFF2-40B4-BE49-F238E27FC236}">
                <a16:creationId xmlns:a16="http://schemas.microsoft.com/office/drawing/2014/main" id="{A4E4DADB-04DF-8347-B6E7-7E8A658FF149}"/>
              </a:ext>
            </a:extLst>
          </p:cNvPr>
          <p:cNvPicPr>
            <a:picLocks noChangeAspect="1"/>
          </p:cNvPicPr>
          <p:nvPr userDrawn="1"/>
        </p:nvPicPr>
        <p:blipFill>
          <a:blip r:embed="rId3"/>
          <a:stretch>
            <a:fillRect/>
          </a:stretch>
        </p:blipFill>
        <p:spPr>
          <a:xfrm>
            <a:off x="-3866724" y="3027082"/>
            <a:ext cx="5060587" cy="733210"/>
          </a:xfrm>
          <a:prstGeom prst="rect">
            <a:avLst/>
          </a:prstGeom>
        </p:spPr>
      </p:pic>
      <p:pic>
        <p:nvPicPr>
          <p:cNvPr id="14" name="Picture 13">
            <a:extLst>
              <a:ext uri="{FF2B5EF4-FFF2-40B4-BE49-F238E27FC236}">
                <a16:creationId xmlns:a16="http://schemas.microsoft.com/office/drawing/2014/main" id="{9E547A0B-0083-1E44-A9DB-38B0BEBEDEE2}"/>
              </a:ext>
            </a:extLst>
          </p:cNvPr>
          <p:cNvPicPr>
            <a:picLocks noChangeAspect="1"/>
          </p:cNvPicPr>
          <p:nvPr userDrawn="1"/>
        </p:nvPicPr>
        <p:blipFill>
          <a:blip r:embed="rId3"/>
          <a:stretch>
            <a:fillRect/>
          </a:stretch>
        </p:blipFill>
        <p:spPr>
          <a:xfrm>
            <a:off x="-2289133" y="4041556"/>
            <a:ext cx="5060587" cy="733210"/>
          </a:xfrm>
          <a:prstGeom prst="rect">
            <a:avLst/>
          </a:prstGeom>
        </p:spPr>
      </p:pic>
      <p:pic>
        <p:nvPicPr>
          <p:cNvPr id="16" name="Picture 15">
            <a:extLst>
              <a:ext uri="{FF2B5EF4-FFF2-40B4-BE49-F238E27FC236}">
                <a16:creationId xmlns:a16="http://schemas.microsoft.com/office/drawing/2014/main" id="{18C83D74-3F5D-B442-AF71-763671140D1D}"/>
              </a:ext>
            </a:extLst>
          </p:cNvPr>
          <p:cNvPicPr>
            <a:picLocks noChangeAspect="1"/>
          </p:cNvPicPr>
          <p:nvPr userDrawn="1"/>
        </p:nvPicPr>
        <p:blipFill>
          <a:blip r:embed="rId3"/>
          <a:stretch>
            <a:fillRect/>
          </a:stretch>
        </p:blipFill>
        <p:spPr>
          <a:xfrm>
            <a:off x="-3394451" y="5056706"/>
            <a:ext cx="5060587" cy="733210"/>
          </a:xfrm>
          <a:prstGeom prst="rect">
            <a:avLst/>
          </a:prstGeom>
        </p:spPr>
      </p:pic>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4384571" y="3110645"/>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4384571" y="4121146"/>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4384570" y="5131647"/>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6" name="Title 1">
            <a:extLst>
              <a:ext uri="{FF2B5EF4-FFF2-40B4-BE49-F238E27FC236}">
                <a16:creationId xmlns:a16="http://schemas.microsoft.com/office/drawing/2014/main" id="{2F70140A-D1B1-194E-A6F2-0136DC52A05A}"/>
              </a:ext>
            </a:extLst>
          </p:cNvPr>
          <p:cNvSpPr txBox="1">
            <a:spLocks/>
          </p:cNvSpPr>
          <p:nvPr userDrawn="1"/>
        </p:nvSpPr>
        <p:spPr>
          <a:xfrm>
            <a:off x="2939283" y="1720036"/>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78%</a:t>
            </a:r>
            <a:endParaRPr lang="en-LT" dirty="0"/>
          </a:p>
        </p:txBody>
      </p:sp>
      <p:sp>
        <p:nvSpPr>
          <p:cNvPr id="27" name="Title 1">
            <a:extLst>
              <a:ext uri="{FF2B5EF4-FFF2-40B4-BE49-F238E27FC236}">
                <a16:creationId xmlns:a16="http://schemas.microsoft.com/office/drawing/2014/main" id="{F79A2590-E6EE-0A42-91CB-F612C492DE01}"/>
              </a:ext>
            </a:extLst>
          </p:cNvPr>
          <p:cNvSpPr txBox="1">
            <a:spLocks/>
          </p:cNvSpPr>
          <p:nvPr userDrawn="1"/>
        </p:nvSpPr>
        <p:spPr>
          <a:xfrm>
            <a:off x="2939283" y="2782581"/>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33%</a:t>
            </a:r>
            <a:endParaRPr lang="en-LT" dirty="0"/>
          </a:p>
        </p:txBody>
      </p:sp>
      <p:sp>
        <p:nvSpPr>
          <p:cNvPr id="28" name="Title 1">
            <a:extLst>
              <a:ext uri="{FF2B5EF4-FFF2-40B4-BE49-F238E27FC236}">
                <a16:creationId xmlns:a16="http://schemas.microsoft.com/office/drawing/2014/main" id="{D68BCF95-5A33-9546-8DDB-E02B0B4F83DB}"/>
              </a:ext>
            </a:extLst>
          </p:cNvPr>
          <p:cNvSpPr txBox="1">
            <a:spLocks/>
          </p:cNvSpPr>
          <p:nvPr userDrawn="1"/>
        </p:nvSpPr>
        <p:spPr>
          <a:xfrm>
            <a:off x="2939283" y="379705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82%</a:t>
            </a:r>
            <a:endParaRPr lang="en-LT" dirty="0"/>
          </a:p>
        </p:txBody>
      </p:sp>
      <p:sp>
        <p:nvSpPr>
          <p:cNvPr id="29" name="Title 1">
            <a:extLst>
              <a:ext uri="{FF2B5EF4-FFF2-40B4-BE49-F238E27FC236}">
                <a16:creationId xmlns:a16="http://schemas.microsoft.com/office/drawing/2014/main" id="{C09F40E0-24F5-3D4F-A309-E113322D8130}"/>
              </a:ext>
            </a:extLst>
          </p:cNvPr>
          <p:cNvSpPr txBox="1">
            <a:spLocks/>
          </p:cNvSpPr>
          <p:nvPr userDrawn="1"/>
        </p:nvSpPr>
        <p:spPr>
          <a:xfrm>
            <a:off x="2939283" y="481220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54%</a:t>
            </a:r>
            <a:endParaRPr lang="en-LT" dirty="0"/>
          </a:p>
        </p:txBody>
      </p:sp>
    </p:spTree>
    <p:extLst>
      <p:ext uri="{BB962C8B-B14F-4D97-AF65-F5344CB8AC3E}">
        <p14:creationId xmlns:p14="http://schemas.microsoft.com/office/powerpoint/2010/main" val="760241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taitstics dark_blank">
    <p:bg>
      <p:bgPr>
        <a:solidFill>
          <a:srgbClr val="30275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4384571" y="358014"/>
            <a:ext cx="5587652" cy="1341926"/>
          </a:xfrm>
        </p:spPr>
        <p:txBody>
          <a:bodyPr anchor="b">
            <a:noAutofit/>
          </a:bodyPr>
          <a:lstStyle>
            <a:lvl1pPr algn="l">
              <a:lnSpc>
                <a:spcPct val="100000"/>
              </a:lnSpc>
              <a:defRPr sz="3500">
                <a:solidFill>
                  <a:schemeClr val="bg1"/>
                </a:solidFill>
              </a:defRPr>
            </a:lvl1pPr>
          </a:lstStyle>
          <a:p>
            <a:r>
              <a:rPr lang="en-GB" dirty="0" err="1"/>
              <a:t>Statistikos</a:t>
            </a:r>
            <a:r>
              <a:rPr lang="en-GB" dirty="0"/>
              <a:t> </a:t>
            </a:r>
            <a:r>
              <a:rPr lang="en-GB" dirty="0" err="1"/>
              <a:t>duomenys</a:t>
            </a:r>
            <a:endParaRPr lang="en-LT" dirty="0"/>
          </a:p>
        </p:txBody>
      </p:sp>
      <p:pic>
        <p:nvPicPr>
          <p:cNvPr id="9" name="Picture 8">
            <a:extLst>
              <a:ext uri="{FF2B5EF4-FFF2-40B4-BE49-F238E27FC236}">
                <a16:creationId xmlns:a16="http://schemas.microsoft.com/office/drawing/2014/main" id="{FEAFD233-017A-9C42-80C3-B9D7DF2673D5}"/>
              </a:ext>
            </a:extLst>
          </p:cNvPr>
          <p:cNvPicPr>
            <a:picLocks noChangeAspect="1"/>
          </p:cNvPicPr>
          <p:nvPr userDrawn="1"/>
        </p:nvPicPr>
        <p:blipFill>
          <a:blip r:embed="rId2"/>
          <a:stretch>
            <a:fillRect/>
          </a:stretch>
        </p:blipFill>
        <p:spPr>
          <a:xfrm>
            <a:off x="408494" y="358014"/>
            <a:ext cx="313725" cy="395293"/>
          </a:xfrm>
          <a:prstGeom prst="rect">
            <a:avLst/>
          </a:prstGeom>
        </p:spPr>
      </p:pic>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4384571" y="2059763"/>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4384571" y="3110645"/>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4384571" y="4121146"/>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4384570" y="5131647"/>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Tree>
    <p:extLst>
      <p:ext uri="{BB962C8B-B14F-4D97-AF65-F5344CB8AC3E}">
        <p14:creationId xmlns:p14="http://schemas.microsoft.com/office/powerpoint/2010/main" val="2750457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itstics b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4384571" y="358014"/>
            <a:ext cx="5587652" cy="1341926"/>
          </a:xfrm>
        </p:spPr>
        <p:txBody>
          <a:bodyPr anchor="b">
            <a:noAutofit/>
          </a:bodyPr>
          <a:lstStyle>
            <a:lvl1pPr algn="l">
              <a:lnSpc>
                <a:spcPct val="100000"/>
              </a:lnSpc>
              <a:defRPr sz="3500">
                <a:solidFill>
                  <a:srgbClr val="302757"/>
                </a:solidFill>
              </a:defRPr>
            </a:lvl1pPr>
          </a:lstStyle>
          <a:p>
            <a:r>
              <a:rPr lang="en-GB" dirty="0" err="1"/>
              <a:t>Statistikos</a:t>
            </a:r>
            <a:r>
              <a:rPr lang="en-GB" dirty="0"/>
              <a:t> </a:t>
            </a:r>
            <a:r>
              <a:rPr lang="en-GB" dirty="0" err="1"/>
              <a:t>duomenys</a:t>
            </a:r>
            <a:endParaRPr lang="en-LT" dirty="0"/>
          </a:p>
        </p:txBody>
      </p:sp>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4384571" y="2059763"/>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4384571" y="3110645"/>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4384571" y="4121146"/>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4384570" y="5131647"/>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6" name="Title 1">
            <a:extLst>
              <a:ext uri="{FF2B5EF4-FFF2-40B4-BE49-F238E27FC236}">
                <a16:creationId xmlns:a16="http://schemas.microsoft.com/office/drawing/2014/main" id="{2F70140A-D1B1-194E-A6F2-0136DC52A05A}"/>
              </a:ext>
            </a:extLst>
          </p:cNvPr>
          <p:cNvSpPr txBox="1">
            <a:spLocks/>
          </p:cNvSpPr>
          <p:nvPr userDrawn="1"/>
        </p:nvSpPr>
        <p:spPr>
          <a:xfrm>
            <a:off x="2939283" y="1720036"/>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78%</a:t>
            </a:r>
            <a:endParaRPr lang="en-LT" dirty="0">
              <a:solidFill>
                <a:srgbClr val="302757"/>
              </a:solidFill>
            </a:endParaRPr>
          </a:p>
        </p:txBody>
      </p:sp>
      <p:sp>
        <p:nvSpPr>
          <p:cNvPr id="27" name="Title 1">
            <a:extLst>
              <a:ext uri="{FF2B5EF4-FFF2-40B4-BE49-F238E27FC236}">
                <a16:creationId xmlns:a16="http://schemas.microsoft.com/office/drawing/2014/main" id="{F79A2590-E6EE-0A42-91CB-F612C492DE01}"/>
              </a:ext>
            </a:extLst>
          </p:cNvPr>
          <p:cNvSpPr txBox="1">
            <a:spLocks/>
          </p:cNvSpPr>
          <p:nvPr userDrawn="1"/>
        </p:nvSpPr>
        <p:spPr>
          <a:xfrm>
            <a:off x="2939283" y="2782581"/>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33%</a:t>
            </a:r>
            <a:endParaRPr lang="en-LT" dirty="0">
              <a:solidFill>
                <a:srgbClr val="302757"/>
              </a:solidFill>
            </a:endParaRPr>
          </a:p>
        </p:txBody>
      </p:sp>
      <p:sp>
        <p:nvSpPr>
          <p:cNvPr id="28" name="Title 1">
            <a:extLst>
              <a:ext uri="{FF2B5EF4-FFF2-40B4-BE49-F238E27FC236}">
                <a16:creationId xmlns:a16="http://schemas.microsoft.com/office/drawing/2014/main" id="{D68BCF95-5A33-9546-8DDB-E02B0B4F83DB}"/>
              </a:ext>
            </a:extLst>
          </p:cNvPr>
          <p:cNvSpPr txBox="1">
            <a:spLocks/>
          </p:cNvSpPr>
          <p:nvPr userDrawn="1"/>
        </p:nvSpPr>
        <p:spPr>
          <a:xfrm>
            <a:off x="2939283" y="379705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82%</a:t>
            </a:r>
            <a:endParaRPr lang="en-LT" dirty="0">
              <a:solidFill>
                <a:srgbClr val="302757"/>
              </a:solidFill>
            </a:endParaRPr>
          </a:p>
        </p:txBody>
      </p:sp>
      <p:sp>
        <p:nvSpPr>
          <p:cNvPr id="29" name="Title 1">
            <a:extLst>
              <a:ext uri="{FF2B5EF4-FFF2-40B4-BE49-F238E27FC236}">
                <a16:creationId xmlns:a16="http://schemas.microsoft.com/office/drawing/2014/main" id="{C09F40E0-24F5-3D4F-A309-E113322D8130}"/>
              </a:ext>
            </a:extLst>
          </p:cNvPr>
          <p:cNvSpPr txBox="1">
            <a:spLocks/>
          </p:cNvSpPr>
          <p:nvPr userDrawn="1"/>
        </p:nvSpPr>
        <p:spPr>
          <a:xfrm>
            <a:off x="2939283" y="481220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54%</a:t>
            </a:r>
            <a:endParaRPr lang="en-LT" dirty="0">
              <a:solidFill>
                <a:srgbClr val="302757"/>
              </a:solidFill>
            </a:endParaRPr>
          </a:p>
        </p:txBody>
      </p:sp>
      <p:pic>
        <p:nvPicPr>
          <p:cNvPr id="18" name="Picture 17">
            <a:extLst>
              <a:ext uri="{FF2B5EF4-FFF2-40B4-BE49-F238E27FC236}">
                <a16:creationId xmlns:a16="http://schemas.microsoft.com/office/drawing/2014/main" id="{821F1327-4B04-B34F-AF41-FE0C55EF9AC1}"/>
              </a:ext>
            </a:extLst>
          </p:cNvPr>
          <p:cNvPicPr>
            <a:picLocks noChangeAspect="1"/>
          </p:cNvPicPr>
          <p:nvPr userDrawn="1"/>
        </p:nvPicPr>
        <p:blipFill>
          <a:blip r:embed="rId2"/>
          <a:stretch>
            <a:fillRect/>
          </a:stretch>
        </p:blipFill>
        <p:spPr>
          <a:xfrm>
            <a:off x="408494" y="364935"/>
            <a:ext cx="313724" cy="395293"/>
          </a:xfrm>
          <a:prstGeom prst="rect">
            <a:avLst/>
          </a:prstGeom>
        </p:spPr>
      </p:pic>
      <p:pic>
        <p:nvPicPr>
          <p:cNvPr id="19" name="Picture 18">
            <a:extLst>
              <a:ext uri="{FF2B5EF4-FFF2-40B4-BE49-F238E27FC236}">
                <a16:creationId xmlns:a16="http://schemas.microsoft.com/office/drawing/2014/main" id="{458E4654-267A-0C4B-8536-5CD689F6A436}"/>
              </a:ext>
            </a:extLst>
          </p:cNvPr>
          <p:cNvPicPr>
            <a:picLocks noChangeAspect="1"/>
          </p:cNvPicPr>
          <p:nvPr userDrawn="1"/>
        </p:nvPicPr>
        <p:blipFill>
          <a:blip r:embed="rId3"/>
          <a:stretch>
            <a:fillRect/>
          </a:stretch>
        </p:blipFill>
        <p:spPr>
          <a:xfrm>
            <a:off x="-1815711" y="1956590"/>
            <a:ext cx="4305812" cy="733210"/>
          </a:xfrm>
          <a:prstGeom prst="rect">
            <a:avLst/>
          </a:prstGeom>
        </p:spPr>
      </p:pic>
      <p:pic>
        <p:nvPicPr>
          <p:cNvPr id="21" name="Picture 20">
            <a:extLst>
              <a:ext uri="{FF2B5EF4-FFF2-40B4-BE49-F238E27FC236}">
                <a16:creationId xmlns:a16="http://schemas.microsoft.com/office/drawing/2014/main" id="{616EDD63-23B3-2542-A84B-7700E8DEA745}"/>
              </a:ext>
            </a:extLst>
          </p:cNvPr>
          <p:cNvPicPr>
            <a:picLocks noChangeAspect="1"/>
          </p:cNvPicPr>
          <p:nvPr userDrawn="1"/>
        </p:nvPicPr>
        <p:blipFill>
          <a:blip r:embed="rId3"/>
          <a:stretch>
            <a:fillRect/>
          </a:stretch>
        </p:blipFill>
        <p:spPr>
          <a:xfrm>
            <a:off x="-3111949" y="3031019"/>
            <a:ext cx="4305812" cy="733210"/>
          </a:xfrm>
          <a:prstGeom prst="rect">
            <a:avLst/>
          </a:prstGeom>
        </p:spPr>
      </p:pic>
      <p:pic>
        <p:nvPicPr>
          <p:cNvPr id="30" name="Picture 29">
            <a:extLst>
              <a:ext uri="{FF2B5EF4-FFF2-40B4-BE49-F238E27FC236}">
                <a16:creationId xmlns:a16="http://schemas.microsoft.com/office/drawing/2014/main" id="{835A72E4-ECB6-D945-9FC5-77FC78722086}"/>
              </a:ext>
            </a:extLst>
          </p:cNvPr>
          <p:cNvPicPr>
            <a:picLocks noChangeAspect="1"/>
          </p:cNvPicPr>
          <p:nvPr userDrawn="1"/>
        </p:nvPicPr>
        <p:blipFill>
          <a:blip r:embed="rId3"/>
          <a:stretch>
            <a:fillRect/>
          </a:stretch>
        </p:blipFill>
        <p:spPr>
          <a:xfrm>
            <a:off x="-1534358" y="4041556"/>
            <a:ext cx="4305812" cy="733210"/>
          </a:xfrm>
          <a:prstGeom prst="rect">
            <a:avLst/>
          </a:prstGeom>
        </p:spPr>
      </p:pic>
      <p:pic>
        <p:nvPicPr>
          <p:cNvPr id="31" name="Picture 30">
            <a:extLst>
              <a:ext uri="{FF2B5EF4-FFF2-40B4-BE49-F238E27FC236}">
                <a16:creationId xmlns:a16="http://schemas.microsoft.com/office/drawing/2014/main" id="{0D50DF02-4458-C84A-A9AC-EB3436EAE0EF}"/>
              </a:ext>
            </a:extLst>
          </p:cNvPr>
          <p:cNvPicPr>
            <a:picLocks noChangeAspect="1"/>
          </p:cNvPicPr>
          <p:nvPr userDrawn="1"/>
        </p:nvPicPr>
        <p:blipFill>
          <a:blip r:embed="rId3"/>
          <a:stretch>
            <a:fillRect/>
          </a:stretch>
        </p:blipFill>
        <p:spPr>
          <a:xfrm>
            <a:off x="-2640192" y="5056706"/>
            <a:ext cx="4305812" cy="733210"/>
          </a:xfrm>
          <a:prstGeom prst="rect">
            <a:avLst/>
          </a:prstGeom>
        </p:spPr>
      </p:pic>
    </p:spTree>
    <p:extLst>
      <p:ext uri="{BB962C8B-B14F-4D97-AF65-F5344CB8AC3E}">
        <p14:creationId xmlns:p14="http://schemas.microsoft.com/office/powerpoint/2010/main" val="1185618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aitstics bright_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4384571" y="358014"/>
            <a:ext cx="5587652" cy="1341926"/>
          </a:xfrm>
        </p:spPr>
        <p:txBody>
          <a:bodyPr anchor="b">
            <a:noAutofit/>
          </a:bodyPr>
          <a:lstStyle>
            <a:lvl1pPr algn="l">
              <a:lnSpc>
                <a:spcPct val="100000"/>
              </a:lnSpc>
              <a:defRPr sz="3500">
                <a:solidFill>
                  <a:srgbClr val="302757"/>
                </a:solidFill>
              </a:defRPr>
            </a:lvl1pPr>
          </a:lstStyle>
          <a:p>
            <a:r>
              <a:rPr lang="en-GB" dirty="0" err="1"/>
              <a:t>Statistikos</a:t>
            </a:r>
            <a:r>
              <a:rPr lang="en-GB" dirty="0"/>
              <a:t> </a:t>
            </a:r>
            <a:r>
              <a:rPr lang="en-GB" dirty="0" err="1"/>
              <a:t>duomenys</a:t>
            </a:r>
            <a:endParaRPr lang="en-LT" dirty="0"/>
          </a:p>
        </p:txBody>
      </p:sp>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4384571" y="2059763"/>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4384571" y="3110645"/>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4384571" y="4121146"/>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4384570" y="5131647"/>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pic>
        <p:nvPicPr>
          <p:cNvPr id="18" name="Picture 17">
            <a:extLst>
              <a:ext uri="{FF2B5EF4-FFF2-40B4-BE49-F238E27FC236}">
                <a16:creationId xmlns:a16="http://schemas.microsoft.com/office/drawing/2014/main" id="{821F1327-4B04-B34F-AF41-FE0C55EF9AC1}"/>
              </a:ext>
            </a:extLst>
          </p:cNvPr>
          <p:cNvPicPr>
            <a:picLocks noChangeAspect="1"/>
          </p:cNvPicPr>
          <p:nvPr userDrawn="1"/>
        </p:nvPicPr>
        <p:blipFill>
          <a:blip r:embed="rId2"/>
          <a:stretch>
            <a:fillRect/>
          </a:stretch>
        </p:blipFill>
        <p:spPr>
          <a:xfrm>
            <a:off x="408494" y="364935"/>
            <a:ext cx="313724" cy="395293"/>
          </a:xfrm>
          <a:prstGeom prst="rect">
            <a:avLst/>
          </a:prstGeom>
        </p:spPr>
      </p:pic>
    </p:spTree>
    <p:extLst>
      <p:ext uri="{BB962C8B-B14F-4D97-AF65-F5344CB8AC3E}">
        <p14:creationId xmlns:p14="http://schemas.microsoft.com/office/powerpoint/2010/main" val="23130533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taitstics dark-circle">
    <p:bg>
      <p:bgPr>
        <a:solidFill>
          <a:srgbClr val="30275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6195854" y="358014"/>
            <a:ext cx="5587652" cy="1341926"/>
          </a:xfrm>
        </p:spPr>
        <p:txBody>
          <a:bodyPr anchor="b">
            <a:noAutofit/>
          </a:bodyPr>
          <a:lstStyle>
            <a:lvl1pPr algn="l">
              <a:lnSpc>
                <a:spcPct val="100000"/>
              </a:lnSpc>
              <a:defRPr sz="3500">
                <a:solidFill>
                  <a:schemeClr val="bg1"/>
                </a:solidFill>
              </a:defRPr>
            </a:lvl1pPr>
          </a:lstStyle>
          <a:p>
            <a:r>
              <a:rPr lang="en-GB" dirty="0" err="1"/>
              <a:t>Statistikos</a:t>
            </a:r>
            <a:r>
              <a:rPr lang="en-GB" dirty="0"/>
              <a:t> </a:t>
            </a:r>
            <a:r>
              <a:rPr lang="en-GB" dirty="0" err="1"/>
              <a:t>duomenys</a:t>
            </a:r>
            <a:endParaRPr lang="en-LT" dirty="0"/>
          </a:p>
        </p:txBody>
      </p:sp>
      <p:pic>
        <p:nvPicPr>
          <p:cNvPr id="9" name="Picture 8">
            <a:extLst>
              <a:ext uri="{FF2B5EF4-FFF2-40B4-BE49-F238E27FC236}">
                <a16:creationId xmlns:a16="http://schemas.microsoft.com/office/drawing/2014/main" id="{FEAFD233-017A-9C42-80C3-B9D7DF2673D5}"/>
              </a:ext>
            </a:extLst>
          </p:cNvPr>
          <p:cNvPicPr>
            <a:picLocks noChangeAspect="1"/>
          </p:cNvPicPr>
          <p:nvPr userDrawn="1"/>
        </p:nvPicPr>
        <p:blipFill>
          <a:blip r:embed="rId2"/>
          <a:stretch>
            <a:fillRect/>
          </a:stretch>
        </p:blipFill>
        <p:spPr>
          <a:xfrm>
            <a:off x="408494" y="358014"/>
            <a:ext cx="313725" cy="395293"/>
          </a:xfrm>
          <a:prstGeom prst="rect">
            <a:avLst/>
          </a:prstGeom>
        </p:spPr>
      </p:pic>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6195854" y="2059763"/>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6195854" y="3110645"/>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6195854" y="4121146"/>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6195853" y="5131647"/>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6" name="Title 1">
            <a:extLst>
              <a:ext uri="{FF2B5EF4-FFF2-40B4-BE49-F238E27FC236}">
                <a16:creationId xmlns:a16="http://schemas.microsoft.com/office/drawing/2014/main" id="{2F70140A-D1B1-194E-A6F2-0136DC52A05A}"/>
              </a:ext>
            </a:extLst>
          </p:cNvPr>
          <p:cNvSpPr txBox="1">
            <a:spLocks/>
          </p:cNvSpPr>
          <p:nvPr userDrawn="1"/>
        </p:nvSpPr>
        <p:spPr>
          <a:xfrm>
            <a:off x="4750566" y="1720036"/>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10%</a:t>
            </a:r>
            <a:endParaRPr lang="en-LT" dirty="0"/>
          </a:p>
        </p:txBody>
      </p:sp>
      <p:sp>
        <p:nvSpPr>
          <p:cNvPr id="27" name="Title 1">
            <a:extLst>
              <a:ext uri="{FF2B5EF4-FFF2-40B4-BE49-F238E27FC236}">
                <a16:creationId xmlns:a16="http://schemas.microsoft.com/office/drawing/2014/main" id="{F79A2590-E6EE-0A42-91CB-F612C492DE01}"/>
              </a:ext>
            </a:extLst>
          </p:cNvPr>
          <p:cNvSpPr txBox="1">
            <a:spLocks/>
          </p:cNvSpPr>
          <p:nvPr userDrawn="1"/>
        </p:nvSpPr>
        <p:spPr>
          <a:xfrm>
            <a:off x="4750566" y="2782581"/>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40%</a:t>
            </a:r>
            <a:endParaRPr lang="en-LT" dirty="0"/>
          </a:p>
        </p:txBody>
      </p:sp>
      <p:sp>
        <p:nvSpPr>
          <p:cNvPr id="28" name="Title 1">
            <a:extLst>
              <a:ext uri="{FF2B5EF4-FFF2-40B4-BE49-F238E27FC236}">
                <a16:creationId xmlns:a16="http://schemas.microsoft.com/office/drawing/2014/main" id="{D68BCF95-5A33-9546-8DDB-E02B0B4F83DB}"/>
              </a:ext>
            </a:extLst>
          </p:cNvPr>
          <p:cNvSpPr txBox="1">
            <a:spLocks/>
          </p:cNvSpPr>
          <p:nvPr userDrawn="1"/>
        </p:nvSpPr>
        <p:spPr>
          <a:xfrm>
            <a:off x="4750566" y="379705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25%</a:t>
            </a:r>
            <a:endParaRPr lang="en-LT" dirty="0"/>
          </a:p>
        </p:txBody>
      </p:sp>
      <p:sp>
        <p:nvSpPr>
          <p:cNvPr id="29" name="Title 1">
            <a:extLst>
              <a:ext uri="{FF2B5EF4-FFF2-40B4-BE49-F238E27FC236}">
                <a16:creationId xmlns:a16="http://schemas.microsoft.com/office/drawing/2014/main" id="{C09F40E0-24F5-3D4F-A309-E113322D8130}"/>
              </a:ext>
            </a:extLst>
          </p:cNvPr>
          <p:cNvSpPr txBox="1">
            <a:spLocks/>
          </p:cNvSpPr>
          <p:nvPr userDrawn="1"/>
        </p:nvSpPr>
        <p:spPr>
          <a:xfrm>
            <a:off x="4750566" y="481220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25%</a:t>
            </a:r>
            <a:endParaRPr lang="en-LT" dirty="0"/>
          </a:p>
        </p:txBody>
      </p:sp>
      <p:graphicFrame>
        <p:nvGraphicFramePr>
          <p:cNvPr id="4" name="Chart 3">
            <a:extLst>
              <a:ext uri="{FF2B5EF4-FFF2-40B4-BE49-F238E27FC236}">
                <a16:creationId xmlns:a16="http://schemas.microsoft.com/office/drawing/2014/main" id="{8AAEB978-A201-1E44-B111-2BFE76D3E234}"/>
              </a:ext>
            </a:extLst>
          </p:cNvPr>
          <p:cNvGraphicFramePr/>
          <p:nvPr userDrawn="1">
            <p:extLst>
              <p:ext uri="{D42A27DB-BD31-4B8C-83A1-F6EECF244321}">
                <p14:modId xmlns:p14="http://schemas.microsoft.com/office/powerpoint/2010/main" val="174618653"/>
              </p:ext>
            </p:extLst>
          </p:nvPr>
        </p:nvGraphicFramePr>
        <p:xfrm>
          <a:off x="-170426" y="1921248"/>
          <a:ext cx="5372919" cy="3581946"/>
        </p:xfrm>
        <a:graphic>
          <a:graphicData uri="http://schemas.openxmlformats.org/drawingml/2006/chart">
            <c:chart xmlns:c="http://schemas.openxmlformats.org/drawingml/2006/chart" xmlns:r="http://schemas.openxmlformats.org/officeDocument/2006/relationships" r:id="rId3"/>
          </a:graphicData>
        </a:graphic>
      </p:graphicFrame>
      <p:sp>
        <p:nvSpPr>
          <p:cNvPr id="17" name="Title 1">
            <a:extLst>
              <a:ext uri="{FF2B5EF4-FFF2-40B4-BE49-F238E27FC236}">
                <a16:creationId xmlns:a16="http://schemas.microsoft.com/office/drawing/2014/main" id="{BB0F89A9-7F8E-814F-8AD4-ED4479EE6193}"/>
              </a:ext>
            </a:extLst>
          </p:cNvPr>
          <p:cNvSpPr txBox="1">
            <a:spLocks/>
          </p:cNvSpPr>
          <p:nvPr userDrawn="1"/>
        </p:nvSpPr>
        <p:spPr>
          <a:xfrm>
            <a:off x="2455628" y="2428860"/>
            <a:ext cx="796255" cy="522696"/>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sz="2000" dirty="0">
                <a:solidFill>
                  <a:srgbClr val="302757"/>
                </a:solidFill>
              </a:rPr>
              <a:t>10%</a:t>
            </a:r>
            <a:endParaRPr lang="en-LT" sz="2000" dirty="0">
              <a:solidFill>
                <a:srgbClr val="302757"/>
              </a:solidFill>
            </a:endParaRPr>
          </a:p>
        </p:txBody>
      </p:sp>
      <p:sp>
        <p:nvSpPr>
          <p:cNvPr id="18" name="Title 1">
            <a:extLst>
              <a:ext uri="{FF2B5EF4-FFF2-40B4-BE49-F238E27FC236}">
                <a16:creationId xmlns:a16="http://schemas.microsoft.com/office/drawing/2014/main" id="{7EF864C2-0A30-9D44-872B-F3009BA7FB1C}"/>
              </a:ext>
            </a:extLst>
          </p:cNvPr>
          <p:cNvSpPr txBox="1">
            <a:spLocks/>
          </p:cNvSpPr>
          <p:nvPr userDrawn="1"/>
        </p:nvSpPr>
        <p:spPr>
          <a:xfrm>
            <a:off x="1560820" y="2871994"/>
            <a:ext cx="796255" cy="522696"/>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sz="2000" dirty="0">
                <a:solidFill>
                  <a:schemeClr val="bg1"/>
                </a:solidFill>
              </a:rPr>
              <a:t>25%</a:t>
            </a:r>
            <a:endParaRPr lang="en-LT" sz="2000" dirty="0">
              <a:solidFill>
                <a:schemeClr val="bg1"/>
              </a:solidFill>
            </a:endParaRPr>
          </a:p>
        </p:txBody>
      </p:sp>
      <p:sp>
        <p:nvSpPr>
          <p:cNvPr id="19" name="Title 1">
            <a:extLst>
              <a:ext uri="{FF2B5EF4-FFF2-40B4-BE49-F238E27FC236}">
                <a16:creationId xmlns:a16="http://schemas.microsoft.com/office/drawing/2014/main" id="{80978C34-186B-AD45-BEF8-54894DD86E1F}"/>
              </a:ext>
            </a:extLst>
          </p:cNvPr>
          <p:cNvSpPr txBox="1">
            <a:spLocks/>
          </p:cNvSpPr>
          <p:nvPr userDrawn="1"/>
        </p:nvSpPr>
        <p:spPr>
          <a:xfrm>
            <a:off x="1560820" y="3882495"/>
            <a:ext cx="796255" cy="522696"/>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sz="2000" dirty="0">
                <a:solidFill>
                  <a:schemeClr val="bg1"/>
                </a:solidFill>
              </a:rPr>
              <a:t>25%</a:t>
            </a:r>
            <a:endParaRPr lang="en-LT" sz="2000" dirty="0">
              <a:solidFill>
                <a:schemeClr val="bg1"/>
              </a:solidFill>
            </a:endParaRPr>
          </a:p>
        </p:txBody>
      </p:sp>
      <p:sp>
        <p:nvSpPr>
          <p:cNvPr id="20" name="Title 1">
            <a:extLst>
              <a:ext uri="{FF2B5EF4-FFF2-40B4-BE49-F238E27FC236}">
                <a16:creationId xmlns:a16="http://schemas.microsoft.com/office/drawing/2014/main" id="{0E77ACB9-A6B3-8C42-BA26-61350B85540D}"/>
              </a:ext>
            </a:extLst>
          </p:cNvPr>
          <p:cNvSpPr txBox="1">
            <a:spLocks/>
          </p:cNvSpPr>
          <p:nvPr userDrawn="1"/>
        </p:nvSpPr>
        <p:spPr>
          <a:xfrm>
            <a:off x="2757565" y="3606887"/>
            <a:ext cx="796255" cy="522696"/>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sz="2000" dirty="0">
                <a:solidFill>
                  <a:schemeClr val="bg1"/>
                </a:solidFill>
              </a:rPr>
              <a:t>25%</a:t>
            </a:r>
            <a:endParaRPr lang="en-LT" sz="2000" dirty="0">
              <a:solidFill>
                <a:schemeClr val="bg1"/>
              </a:solidFill>
            </a:endParaRPr>
          </a:p>
        </p:txBody>
      </p:sp>
    </p:spTree>
    <p:extLst>
      <p:ext uri="{BB962C8B-B14F-4D97-AF65-F5344CB8AC3E}">
        <p14:creationId xmlns:p14="http://schemas.microsoft.com/office/powerpoint/2010/main" val="490448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aitstics dark-circle_blank">
    <p:bg>
      <p:bgPr>
        <a:solidFill>
          <a:srgbClr val="30275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6195854" y="358014"/>
            <a:ext cx="5587652" cy="1341926"/>
          </a:xfrm>
        </p:spPr>
        <p:txBody>
          <a:bodyPr anchor="b">
            <a:noAutofit/>
          </a:bodyPr>
          <a:lstStyle>
            <a:lvl1pPr algn="l">
              <a:lnSpc>
                <a:spcPct val="100000"/>
              </a:lnSpc>
              <a:defRPr sz="3500">
                <a:solidFill>
                  <a:schemeClr val="bg1"/>
                </a:solidFill>
              </a:defRPr>
            </a:lvl1pPr>
          </a:lstStyle>
          <a:p>
            <a:r>
              <a:rPr lang="en-GB" dirty="0" err="1"/>
              <a:t>Statistikos</a:t>
            </a:r>
            <a:r>
              <a:rPr lang="en-GB" dirty="0"/>
              <a:t> </a:t>
            </a:r>
            <a:r>
              <a:rPr lang="en-GB" dirty="0" err="1"/>
              <a:t>duomenys</a:t>
            </a:r>
            <a:endParaRPr lang="en-LT" dirty="0"/>
          </a:p>
        </p:txBody>
      </p:sp>
      <p:pic>
        <p:nvPicPr>
          <p:cNvPr id="9" name="Picture 8">
            <a:extLst>
              <a:ext uri="{FF2B5EF4-FFF2-40B4-BE49-F238E27FC236}">
                <a16:creationId xmlns:a16="http://schemas.microsoft.com/office/drawing/2014/main" id="{FEAFD233-017A-9C42-80C3-B9D7DF2673D5}"/>
              </a:ext>
            </a:extLst>
          </p:cNvPr>
          <p:cNvPicPr>
            <a:picLocks noChangeAspect="1"/>
          </p:cNvPicPr>
          <p:nvPr userDrawn="1"/>
        </p:nvPicPr>
        <p:blipFill>
          <a:blip r:embed="rId2"/>
          <a:stretch>
            <a:fillRect/>
          </a:stretch>
        </p:blipFill>
        <p:spPr>
          <a:xfrm>
            <a:off x="408494" y="358014"/>
            <a:ext cx="313725" cy="395293"/>
          </a:xfrm>
          <a:prstGeom prst="rect">
            <a:avLst/>
          </a:prstGeom>
        </p:spPr>
      </p:pic>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6195854" y="2059763"/>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6195854" y="3110645"/>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6195854" y="4121146"/>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6195853" y="5131647"/>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17" name="Title 1">
            <a:extLst>
              <a:ext uri="{FF2B5EF4-FFF2-40B4-BE49-F238E27FC236}">
                <a16:creationId xmlns:a16="http://schemas.microsoft.com/office/drawing/2014/main" id="{BB0F89A9-7F8E-814F-8AD4-ED4479EE6193}"/>
              </a:ext>
            </a:extLst>
          </p:cNvPr>
          <p:cNvSpPr txBox="1">
            <a:spLocks/>
          </p:cNvSpPr>
          <p:nvPr userDrawn="1"/>
        </p:nvSpPr>
        <p:spPr>
          <a:xfrm>
            <a:off x="2455628" y="2428860"/>
            <a:ext cx="796255" cy="522696"/>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sz="2000" dirty="0">
                <a:solidFill>
                  <a:srgbClr val="302757"/>
                </a:solidFill>
              </a:rPr>
              <a:t>10%</a:t>
            </a:r>
            <a:endParaRPr lang="en-LT" sz="2000" dirty="0">
              <a:solidFill>
                <a:srgbClr val="302757"/>
              </a:solidFill>
            </a:endParaRPr>
          </a:p>
        </p:txBody>
      </p:sp>
    </p:spTree>
    <p:extLst>
      <p:ext uri="{BB962C8B-B14F-4D97-AF65-F5344CB8AC3E}">
        <p14:creationId xmlns:p14="http://schemas.microsoft.com/office/powerpoint/2010/main" val="1393319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2">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0346FE7-C62E-ED40-B43F-053932ECBB02}"/>
              </a:ext>
            </a:extLst>
          </p:cNvPr>
          <p:cNvSpPr/>
          <p:nvPr userDrawn="1"/>
        </p:nvSpPr>
        <p:spPr>
          <a:xfrm>
            <a:off x="7335581" y="0"/>
            <a:ext cx="4856419" cy="6858000"/>
          </a:xfrm>
          <a:prstGeom prst="rect">
            <a:avLst/>
          </a:prstGeom>
          <a:solidFill>
            <a:srgbClr val="EEE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T"/>
          </a:p>
        </p:txBody>
      </p:sp>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938842" y="1426464"/>
            <a:ext cx="5587652" cy="1341926"/>
          </a:xfrm>
        </p:spPr>
        <p:txBody>
          <a:bodyPr anchor="b">
            <a:noAutofit/>
          </a:bodyPr>
          <a:lstStyle>
            <a:lvl1pPr algn="l">
              <a:defRPr sz="3500">
                <a:solidFill>
                  <a:srgbClr val="302757"/>
                </a:solidFill>
              </a:defRPr>
            </a:lvl1pPr>
          </a:lstStyle>
          <a:p>
            <a:r>
              <a:rPr lang="en-GB" dirty="0" err="1"/>
              <a:t>Pavadinimas</a:t>
            </a:r>
            <a:br>
              <a:rPr lang="en-GB" dirty="0"/>
            </a:br>
            <a:r>
              <a:rPr lang="en-GB" dirty="0"/>
              <a:t>per dvi </a:t>
            </a:r>
            <a:r>
              <a:rPr lang="en-GB" dirty="0" err="1"/>
              <a:t>eilutes</a:t>
            </a:r>
            <a:endParaRPr lang="en-LT" dirty="0"/>
          </a:p>
        </p:txBody>
      </p:sp>
      <p:sp>
        <p:nvSpPr>
          <p:cNvPr id="3" name="Subtitle 2">
            <a:extLst>
              <a:ext uri="{FF2B5EF4-FFF2-40B4-BE49-F238E27FC236}">
                <a16:creationId xmlns:a16="http://schemas.microsoft.com/office/drawing/2014/main" id="{E544E1B9-1882-0D43-9CCA-96C021418916}"/>
              </a:ext>
            </a:extLst>
          </p:cNvPr>
          <p:cNvSpPr>
            <a:spLocks noGrp="1"/>
          </p:cNvSpPr>
          <p:nvPr>
            <p:ph type="subTitle" idx="1" hasCustomPrompt="1"/>
          </p:nvPr>
        </p:nvSpPr>
        <p:spPr>
          <a:xfrm>
            <a:off x="967150" y="3087408"/>
            <a:ext cx="4697381" cy="749369"/>
          </a:xfrm>
        </p:spPr>
        <p:txBody>
          <a:bodyPr>
            <a:normAutofit/>
          </a:bodyPr>
          <a:lstStyle>
            <a:lvl1pPr marL="0" indent="0" algn="l">
              <a:buNone/>
              <a:defRPr sz="1600">
                <a:solidFill>
                  <a:srgbClr val="302757"/>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dirty="0"/>
              <a:t>Vardas Pavardė, pareigos</a:t>
            </a:r>
            <a:endParaRPr lang="en-LT" dirty="0"/>
          </a:p>
        </p:txBody>
      </p:sp>
      <p:pic>
        <p:nvPicPr>
          <p:cNvPr id="6" name="Picture 5">
            <a:extLst>
              <a:ext uri="{FF2B5EF4-FFF2-40B4-BE49-F238E27FC236}">
                <a16:creationId xmlns:a16="http://schemas.microsoft.com/office/drawing/2014/main" id="{9F310B33-EF63-C141-A456-07D3E964D58A}"/>
              </a:ext>
            </a:extLst>
          </p:cNvPr>
          <p:cNvPicPr>
            <a:picLocks noChangeAspect="1"/>
          </p:cNvPicPr>
          <p:nvPr userDrawn="1"/>
        </p:nvPicPr>
        <p:blipFill>
          <a:blip r:embed="rId2"/>
          <a:stretch>
            <a:fillRect/>
          </a:stretch>
        </p:blipFill>
        <p:spPr>
          <a:xfrm>
            <a:off x="520159" y="5573950"/>
            <a:ext cx="2056476" cy="849414"/>
          </a:xfrm>
          <a:prstGeom prst="rect">
            <a:avLst/>
          </a:prstGeom>
        </p:spPr>
      </p:pic>
      <p:pic>
        <p:nvPicPr>
          <p:cNvPr id="7" name="Picture 6">
            <a:extLst>
              <a:ext uri="{FF2B5EF4-FFF2-40B4-BE49-F238E27FC236}">
                <a16:creationId xmlns:a16="http://schemas.microsoft.com/office/drawing/2014/main" id="{55EFD01E-45EA-604A-81A2-297660C667A8}"/>
              </a:ext>
            </a:extLst>
          </p:cNvPr>
          <p:cNvPicPr>
            <a:picLocks noChangeAspect="1"/>
          </p:cNvPicPr>
          <p:nvPr userDrawn="1"/>
        </p:nvPicPr>
        <p:blipFill>
          <a:blip r:embed="rId3"/>
          <a:stretch>
            <a:fillRect/>
          </a:stretch>
        </p:blipFill>
        <p:spPr>
          <a:xfrm>
            <a:off x="7335581" y="996283"/>
            <a:ext cx="3917577" cy="4867101"/>
          </a:xfrm>
          <a:prstGeom prst="rect">
            <a:avLst/>
          </a:prstGeom>
        </p:spPr>
      </p:pic>
    </p:spTree>
    <p:extLst>
      <p:ext uri="{BB962C8B-B14F-4D97-AF65-F5344CB8AC3E}">
        <p14:creationId xmlns:p14="http://schemas.microsoft.com/office/powerpoint/2010/main" val="11513105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taitstics bright-circ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6195854" y="358014"/>
            <a:ext cx="5587652" cy="1341926"/>
          </a:xfrm>
        </p:spPr>
        <p:txBody>
          <a:bodyPr anchor="b">
            <a:noAutofit/>
          </a:bodyPr>
          <a:lstStyle>
            <a:lvl1pPr algn="l">
              <a:lnSpc>
                <a:spcPct val="100000"/>
              </a:lnSpc>
              <a:defRPr sz="3500">
                <a:solidFill>
                  <a:srgbClr val="302757"/>
                </a:solidFill>
              </a:defRPr>
            </a:lvl1pPr>
          </a:lstStyle>
          <a:p>
            <a:r>
              <a:rPr lang="en-GB" dirty="0" err="1"/>
              <a:t>Statistikos</a:t>
            </a:r>
            <a:r>
              <a:rPr lang="en-GB" dirty="0"/>
              <a:t> </a:t>
            </a:r>
            <a:r>
              <a:rPr lang="en-GB" dirty="0" err="1"/>
              <a:t>duomenys</a:t>
            </a:r>
            <a:endParaRPr lang="en-LT" dirty="0"/>
          </a:p>
        </p:txBody>
      </p:sp>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6195854" y="2059763"/>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6195854" y="3110645"/>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6195854" y="4121146"/>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6195853" y="5131647"/>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6" name="Title 1">
            <a:extLst>
              <a:ext uri="{FF2B5EF4-FFF2-40B4-BE49-F238E27FC236}">
                <a16:creationId xmlns:a16="http://schemas.microsoft.com/office/drawing/2014/main" id="{2F70140A-D1B1-194E-A6F2-0136DC52A05A}"/>
              </a:ext>
            </a:extLst>
          </p:cNvPr>
          <p:cNvSpPr txBox="1">
            <a:spLocks/>
          </p:cNvSpPr>
          <p:nvPr userDrawn="1"/>
        </p:nvSpPr>
        <p:spPr>
          <a:xfrm>
            <a:off x="4750566" y="1720036"/>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10%</a:t>
            </a:r>
            <a:endParaRPr lang="en-LT" dirty="0">
              <a:solidFill>
                <a:srgbClr val="302757"/>
              </a:solidFill>
            </a:endParaRPr>
          </a:p>
        </p:txBody>
      </p:sp>
      <p:sp>
        <p:nvSpPr>
          <p:cNvPr id="27" name="Title 1">
            <a:extLst>
              <a:ext uri="{FF2B5EF4-FFF2-40B4-BE49-F238E27FC236}">
                <a16:creationId xmlns:a16="http://schemas.microsoft.com/office/drawing/2014/main" id="{F79A2590-E6EE-0A42-91CB-F612C492DE01}"/>
              </a:ext>
            </a:extLst>
          </p:cNvPr>
          <p:cNvSpPr txBox="1">
            <a:spLocks/>
          </p:cNvSpPr>
          <p:nvPr userDrawn="1"/>
        </p:nvSpPr>
        <p:spPr>
          <a:xfrm>
            <a:off x="4750566" y="2782581"/>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40%</a:t>
            </a:r>
            <a:endParaRPr lang="en-LT" dirty="0">
              <a:solidFill>
                <a:srgbClr val="302757"/>
              </a:solidFill>
            </a:endParaRPr>
          </a:p>
        </p:txBody>
      </p:sp>
      <p:sp>
        <p:nvSpPr>
          <p:cNvPr id="28" name="Title 1">
            <a:extLst>
              <a:ext uri="{FF2B5EF4-FFF2-40B4-BE49-F238E27FC236}">
                <a16:creationId xmlns:a16="http://schemas.microsoft.com/office/drawing/2014/main" id="{D68BCF95-5A33-9546-8DDB-E02B0B4F83DB}"/>
              </a:ext>
            </a:extLst>
          </p:cNvPr>
          <p:cNvSpPr txBox="1">
            <a:spLocks/>
          </p:cNvSpPr>
          <p:nvPr userDrawn="1"/>
        </p:nvSpPr>
        <p:spPr>
          <a:xfrm>
            <a:off x="4750566" y="379705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25%</a:t>
            </a:r>
            <a:endParaRPr lang="en-LT" dirty="0">
              <a:solidFill>
                <a:srgbClr val="302757"/>
              </a:solidFill>
            </a:endParaRPr>
          </a:p>
        </p:txBody>
      </p:sp>
      <p:sp>
        <p:nvSpPr>
          <p:cNvPr id="29" name="Title 1">
            <a:extLst>
              <a:ext uri="{FF2B5EF4-FFF2-40B4-BE49-F238E27FC236}">
                <a16:creationId xmlns:a16="http://schemas.microsoft.com/office/drawing/2014/main" id="{C09F40E0-24F5-3D4F-A309-E113322D8130}"/>
              </a:ext>
            </a:extLst>
          </p:cNvPr>
          <p:cNvSpPr txBox="1">
            <a:spLocks/>
          </p:cNvSpPr>
          <p:nvPr userDrawn="1"/>
        </p:nvSpPr>
        <p:spPr>
          <a:xfrm>
            <a:off x="4750566" y="481220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25%</a:t>
            </a:r>
            <a:endParaRPr lang="en-LT" dirty="0">
              <a:solidFill>
                <a:srgbClr val="302757"/>
              </a:solidFill>
            </a:endParaRPr>
          </a:p>
        </p:txBody>
      </p:sp>
      <p:graphicFrame>
        <p:nvGraphicFramePr>
          <p:cNvPr id="4" name="Chart 3">
            <a:extLst>
              <a:ext uri="{FF2B5EF4-FFF2-40B4-BE49-F238E27FC236}">
                <a16:creationId xmlns:a16="http://schemas.microsoft.com/office/drawing/2014/main" id="{8AAEB978-A201-1E44-B111-2BFE76D3E234}"/>
              </a:ext>
            </a:extLst>
          </p:cNvPr>
          <p:cNvGraphicFramePr/>
          <p:nvPr userDrawn="1">
            <p:extLst>
              <p:ext uri="{D42A27DB-BD31-4B8C-83A1-F6EECF244321}">
                <p14:modId xmlns:p14="http://schemas.microsoft.com/office/powerpoint/2010/main" val="3768252175"/>
              </p:ext>
            </p:extLst>
          </p:nvPr>
        </p:nvGraphicFramePr>
        <p:xfrm>
          <a:off x="-170426" y="1921248"/>
          <a:ext cx="5372919" cy="3581946"/>
        </p:xfrm>
        <a:graphic>
          <a:graphicData uri="http://schemas.openxmlformats.org/drawingml/2006/chart">
            <c:chart xmlns:c="http://schemas.openxmlformats.org/drawingml/2006/chart" xmlns:r="http://schemas.openxmlformats.org/officeDocument/2006/relationships" r:id="rId2"/>
          </a:graphicData>
        </a:graphic>
      </p:graphicFrame>
      <p:sp>
        <p:nvSpPr>
          <p:cNvPr id="17" name="Title 1">
            <a:extLst>
              <a:ext uri="{FF2B5EF4-FFF2-40B4-BE49-F238E27FC236}">
                <a16:creationId xmlns:a16="http://schemas.microsoft.com/office/drawing/2014/main" id="{BB0F89A9-7F8E-814F-8AD4-ED4479EE6193}"/>
              </a:ext>
            </a:extLst>
          </p:cNvPr>
          <p:cNvSpPr txBox="1">
            <a:spLocks/>
          </p:cNvSpPr>
          <p:nvPr userDrawn="1"/>
        </p:nvSpPr>
        <p:spPr>
          <a:xfrm>
            <a:off x="2455628" y="2428860"/>
            <a:ext cx="796255" cy="522696"/>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sz="2000" dirty="0">
                <a:solidFill>
                  <a:srgbClr val="302757"/>
                </a:solidFill>
              </a:rPr>
              <a:t>10%</a:t>
            </a:r>
            <a:endParaRPr lang="en-LT" sz="2000" dirty="0">
              <a:solidFill>
                <a:srgbClr val="302757"/>
              </a:solidFill>
            </a:endParaRPr>
          </a:p>
        </p:txBody>
      </p:sp>
      <p:sp>
        <p:nvSpPr>
          <p:cNvPr id="18" name="Title 1">
            <a:extLst>
              <a:ext uri="{FF2B5EF4-FFF2-40B4-BE49-F238E27FC236}">
                <a16:creationId xmlns:a16="http://schemas.microsoft.com/office/drawing/2014/main" id="{7EF864C2-0A30-9D44-872B-F3009BA7FB1C}"/>
              </a:ext>
            </a:extLst>
          </p:cNvPr>
          <p:cNvSpPr txBox="1">
            <a:spLocks/>
          </p:cNvSpPr>
          <p:nvPr userDrawn="1"/>
        </p:nvSpPr>
        <p:spPr>
          <a:xfrm>
            <a:off x="1560820" y="2871994"/>
            <a:ext cx="796255" cy="522696"/>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sz="2000" dirty="0">
                <a:solidFill>
                  <a:schemeClr val="bg1"/>
                </a:solidFill>
              </a:rPr>
              <a:t>25%</a:t>
            </a:r>
            <a:endParaRPr lang="en-LT" sz="2000" dirty="0">
              <a:solidFill>
                <a:schemeClr val="bg1"/>
              </a:solidFill>
            </a:endParaRPr>
          </a:p>
        </p:txBody>
      </p:sp>
      <p:sp>
        <p:nvSpPr>
          <p:cNvPr id="19" name="Title 1">
            <a:extLst>
              <a:ext uri="{FF2B5EF4-FFF2-40B4-BE49-F238E27FC236}">
                <a16:creationId xmlns:a16="http://schemas.microsoft.com/office/drawing/2014/main" id="{80978C34-186B-AD45-BEF8-54894DD86E1F}"/>
              </a:ext>
            </a:extLst>
          </p:cNvPr>
          <p:cNvSpPr txBox="1">
            <a:spLocks/>
          </p:cNvSpPr>
          <p:nvPr userDrawn="1"/>
        </p:nvSpPr>
        <p:spPr>
          <a:xfrm>
            <a:off x="1560820" y="3882495"/>
            <a:ext cx="796255" cy="522696"/>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sz="2000" dirty="0">
                <a:solidFill>
                  <a:schemeClr val="bg1"/>
                </a:solidFill>
              </a:rPr>
              <a:t>25%</a:t>
            </a:r>
            <a:endParaRPr lang="en-LT" sz="2000" dirty="0">
              <a:solidFill>
                <a:schemeClr val="bg1"/>
              </a:solidFill>
            </a:endParaRPr>
          </a:p>
        </p:txBody>
      </p:sp>
      <p:sp>
        <p:nvSpPr>
          <p:cNvPr id="20" name="Title 1">
            <a:extLst>
              <a:ext uri="{FF2B5EF4-FFF2-40B4-BE49-F238E27FC236}">
                <a16:creationId xmlns:a16="http://schemas.microsoft.com/office/drawing/2014/main" id="{0E77ACB9-A6B3-8C42-BA26-61350B85540D}"/>
              </a:ext>
            </a:extLst>
          </p:cNvPr>
          <p:cNvSpPr txBox="1">
            <a:spLocks/>
          </p:cNvSpPr>
          <p:nvPr userDrawn="1"/>
        </p:nvSpPr>
        <p:spPr>
          <a:xfrm>
            <a:off x="2757565" y="3606887"/>
            <a:ext cx="796255" cy="522696"/>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sz="2000" dirty="0">
                <a:solidFill>
                  <a:schemeClr val="bg1"/>
                </a:solidFill>
              </a:rPr>
              <a:t>25%</a:t>
            </a:r>
            <a:endParaRPr lang="en-LT" sz="2000" dirty="0">
              <a:solidFill>
                <a:schemeClr val="bg1"/>
              </a:solidFill>
            </a:endParaRPr>
          </a:p>
        </p:txBody>
      </p:sp>
      <p:pic>
        <p:nvPicPr>
          <p:cNvPr id="25" name="Picture 24">
            <a:extLst>
              <a:ext uri="{FF2B5EF4-FFF2-40B4-BE49-F238E27FC236}">
                <a16:creationId xmlns:a16="http://schemas.microsoft.com/office/drawing/2014/main" id="{F2FAFDB3-CD7F-F943-A0F7-6D9BF522D5EF}"/>
              </a:ext>
            </a:extLst>
          </p:cNvPr>
          <p:cNvPicPr>
            <a:picLocks noChangeAspect="1"/>
          </p:cNvPicPr>
          <p:nvPr userDrawn="1"/>
        </p:nvPicPr>
        <p:blipFill>
          <a:blip r:embed="rId3"/>
          <a:stretch>
            <a:fillRect/>
          </a:stretch>
        </p:blipFill>
        <p:spPr>
          <a:xfrm>
            <a:off x="408494" y="364935"/>
            <a:ext cx="313724" cy="395293"/>
          </a:xfrm>
          <a:prstGeom prst="rect">
            <a:avLst/>
          </a:prstGeom>
        </p:spPr>
      </p:pic>
    </p:spTree>
    <p:extLst>
      <p:ext uri="{BB962C8B-B14F-4D97-AF65-F5344CB8AC3E}">
        <p14:creationId xmlns:p14="http://schemas.microsoft.com/office/powerpoint/2010/main" val="1326180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tatstics bright-circle_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6195854" y="358014"/>
            <a:ext cx="5587652" cy="1341926"/>
          </a:xfrm>
        </p:spPr>
        <p:txBody>
          <a:bodyPr anchor="b">
            <a:noAutofit/>
          </a:bodyPr>
          <a:lstStyle>
            <a:lvl1pPr algn="l">
              <a:lnSpc>
                <a:spcPct val="100000"/>
              </a:lnSpc>
              <a:defRPr sz="3500">
                <a:solidFill>
                  <a:srgbClr val="302757"/>
                </a:solidFill>
              </a:defRPr>
            </a:lvl1pPr>
          </a:lstStyle>
          <a:p>
            <a:r>
              <a:rPr lang="en-GB" dirty="0" err="1"/>
              <a:t>Statistikos</a:t>
            </a:r>
            <a:r>
              <a:rPr lang="en-GB" dirty="0"/>
              <a:t> </a:t>
            </a:r>
            <a:r>
              <a:rPr lang="en-GB" dirty="0" err="1"/>
              <a:t>duomenys</a:t>
            </a:r>
            <a:endParaRPr lang="en-LT" dirty="0"/>
          </a:p>
        </p:txBody>
      </p:sp>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6195854" y="2059763"/>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6195854" y="3110645"/>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6195854" y="4121146"/>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6195853" y="5131647"/>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pic>
        <p:nvPicPr>
          <p:cNvPr id="25" name="Picture 24">
            <a:extLst>
              <a:ext uri="{FF2B5EF4-FFF2-40B4-BE49-F238E27FC236}">
                <a16:creationId xmlns:a16="http://schemas.microsoft.com/office/drawing/2014/main" id="{F2FAFDB3-CD7F-F943-A0F7-6D9BF522D5EF}"/>
              </a:ext>
            </a:extLst>
          </p:cNvPr>
          <p:cNvPicPr>
            <a:picLocks noChangeAspect="1"/>
          </p:cNvPicPr>
          <p:nvPr userDrawn="1"/>
        </p:nvPicPr>
        <p:blipFill>
          <a:blip r:embed="rId2"/>
          <a:stretch>
            <a:fillRect/>
          </a:stretch>
        </p:blipFill>
        <p:spPr>
          <a:xfrm>
            <a:off x="408494" y="364935"/>
            <a:ext cx="313724" cy="395293"/>
          </a:xfrm>
          <a:prstGeom prst="rect">
            <a:avLst/>
          </a:prstGeom>
        </p:spPr>
      </p:pic>
    </p:spTree>
    <p:extLst>
      <p:ext uri="{BB962C8B-B14F-4D97-AF65-F5344CB8AC3E}">
        <p14:creationId xmlns:p14="http://schemas.microsoft.com/office/powerpoint/2010/main" val="52868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tatistics dark-columns">
    <p:bg>
      <p:bgPr>
        <a:solidFill>
          <a:srgbClr val="30275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6195854" y="358014"/>
            <a:ext cx="5587652" cy="1341926"/>
          </a:xfrm>
        </p:spPr>
        <p:txBody>
          <a:bodyPr anchor="b">
            <a:noAutofit/>
          </a:bodyPr>
          <a:lstStyle>
            <a:lvl1pPr algn="l">
              <a:lnSpc>
                <a:spcPct val="100000"/>
              </a:lnSpc>
              <a:defRPr sz="3500">
                <a:solidFill>
                  <a:schemeClr val="bg1"/>
                </a:solidFill>
              </a:defRPr>
            </a:lvl1pPr>
          </a:lstStyle>
          <a:p>
            <a:r>
              <a:rPr lang="en-GB" dirty="0" err="1"/>
              <a:t>Statistikos</a:t>
            </a:r>
            <a:r>
              <a:rPr lang="en-GB" dirty="0"/>
              <a:t> </a:t>
            </a:r>
            <a:r>
              <a:rPr lang="en-GB" dirty="0" err="1"/>
              <a:t>duomenys</a:t>
            </a:r>
            <a:endParaRPr lang="en-LT" dirty="0"/>
          </a:p>
        </p:txBody>
      </p:sp>
      <p:pic>
        <p:nvPicPr>
          <p:cNvPr id="9" name="Picture 8">
            <a:extLst>
              <a:ext uri="{FF2B5EF4-FFF2-40B4-BE49-F238E27FC236}">
                <a16:creationId xmlns:a16="http://schemas.microsoft.com/office/drawing/2014/main" id="{FEAFD233-017A-9C42-80C3-B9D7DF2673D5}"/>
              </a:ext>
            </a:extLst>
          </p:cNvPr>
          <p:cNvPicPr>
            <a:picLocks noChangeAspect="1"/>
          </p:cNvPicPr>
          <p:nvPr userDrawn="1"/>
        </p:nvPicPr>
        <p:blipFill>
          <a:blip r:embed="rId2"/>
          <a:stretch>
            <a:fillRect/>
          </a:stretch>
        </p:blipFill>
        <p:spPr>
          <a:xfrm>
            <a:off x="408494" y="358014"/>
            <a:ext cx="313725" cy="395293"/>
          </a:xfrm>
          <a:prstGeom prst="rect">
            <a:avLst/>
          </a:prstGeom>
        </p:spPr>
      </p:pic>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6195854" y="2059763"/>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6195854" y="3110645"/>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6195854" y="4121146"/>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6195853" y="5131647"/>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6" name="Title 1">
            <a:extLst>
              <a:ext uri="{FF2B5EF4-FFF2-40B4-BE49-F238E27FC236}">
                <a16:creationId xmlns:a16="http://schemas.microsoft.com/office/drawing/2014/main" id="{2F70140A-D1B1-194E-A6F2-0136DC52A05A}"/>
              </a:ext>
            </a:extLst>
          </p:cNvPr>
          <p:cNvSpPr txBox="1">
            <a:spLocks/>
          </p:cNvSpPr>
          <p:nvPr userDrawn="1"/>
        </p:nvSpPr>
        <p:spPr>
          <a:xfrm>
            <a:off x="4750566" y="1720036"/>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20%</a:t>
            </a:r>
            <a:endParaRPr lang="en-LT" dirty="0"/>
          </a:p>
        </p:txBody>
      </p:sp>
      <p:sp>
        <p:nvSpPr>
          <p:cNvPr id="27" name="Title 1">
            <a:extLst>
              <a:ext uri="{FF2B5EF4-FFF2-40B4-BE49-F238E27FC236}">
                <a16:creationId xmlns:a16="http://schemas.microsoft.com/office/drawing/2014/main" id="{F79A2590-E6EE-0A42-91CB-F612C492DE01}"/>
              </a:ext>
            </a:extLst>
          </p:cNvPr>
          <p:cNvSpPr txBox="1">
            <a:spLocks/>
          </p:cNvSpPr>
          <p:nvPr userDrawn="1"/>
        </p:nvSpPr>
        <p:spPr>
          <a:xfrm>
            <a:off x="4750566" y="2782581"/>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30%</a:t>
            </a:r>
            <a:endParaRPr lang="en-LT" dirty="0"/>
          </a:p>
        </p:txBody>
      </p:sp>
      <p:sp>
        <p:nvSpPr>
          <p:cNvPr id="28" name="Title 1">
            <a:extLst>
              <a:ext uri="{FF2B5EF4-FFF2-40B4-BE49-F238E27FC236}">
                <a16:creationId xmlns:a16="http://schemas.microsoft.com/office/drawing/2014/main" id="{D68BCF95-5A33-9546-8DDB-E02B0B4F83DB}"/>
              </a:ext>
            </a:extLst>
          </p:cNvPr>
          <p:cNvSpPr txBox="1">
            <a:spLocks/>
          </p:cNvSpPr>
          <p:nvPr userDrawn="1"/>
        </p:nvSpPr>
        <p:spPr>
          <a:xfrm>
            <a:off x="4750566" y="379705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50%</a:t>
            </a:r>
            <a:endParaRPr lang="en-LT" dirty="0"/>
          </a:p>
        </p:txBody>
      </p:sp>
      <p:sp>
        <p:nvSpPr>
          <p:cNvPr id="29" name="Title 1">
            <a:extLst>
              <a:ext uri="{FF2B5EF4-FFF2-40B4-BE49-F238E27FC236}">
                <a16:creationId xmlns:a16="http://schemas.microsoft.com/office/drawing/2014/main" id="{C09F40E0-24F5-3D4F-A309-E113322D8130}"/>
              </a:ext>
            </a:extLst>
          </p:cNvPr>
          <p:cNvSpPr txBox="1">
            <a:spLocks/>
          </p:cNvSpPr>
          <p:nvPr userDrawn="1"/>
        </p:nvSpPr>
        <p:spPr>
          <a:xfrm>
            <a:off x="4750566" y="481220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t>50%</a:t>
            </a:r>
            <a:endParaRPr lang="en-LT" dirty="0"/>
          </a:p>
        </p:txBody>
      </p:sp>
      <p:graphicFrame>
        <p:nvGraphicFramePr>
          <p:cNvPr id="7" name="Chart 6">
            <a:extLst>
              <a:ext uri="{FF2B5EF4-FFF2-40B4-BE49-F238E27FC236}">
                <a16:creationId xmlns:a16="http://schemas.microsoft.com/office/drawing/2014/main" id="{2AD45C9C-EF72-EA46-AEB6-A8416426AE51}"/>
              </a:ext>
            </a:extLst>
          </p:cNvPr>
          <p:cNvGraphicFramePr/>
          <p:nvPr userDrawn="1">
            <p:extLst>
              <p:ext uri="{D42A27DB-BD31-4B8C-83A1-F6EECF244321}">
                <p14:modId xmlns:p14="http://schemas.microsoft.com/office/powerpoint/2010/main" val="1426876880"/>
              </p:ext>
            </p:extLst>
          </p:nvPr>
        </p:nvGraphicFramePr>
        <p:xfrm>
          <a:off x="408495" y="2045795"/>
          <a:ext cx="3878370" cy="39880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30617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tatistics dark-columns_blank">
    <p:bg>
      <p:bgPr>
        <a:solidFill>
          <a:srgbClr val="30275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6195854" y="358014"/>
            <a:ext cx="5587652" cy="1341926"/>
          </a:xfrm>
        </p:spPr>
        <p:txBody>
          <a:bodyPr anchor="b">
            <a:noAutofit/>
          </a:bodyPr>
          <a:lstStyle>
            <a:lvl1pPr algn="l">
              <a:lnSpc>
                <a:spcPct val="100000"/>
              </a:lnSpc>
              <a:defRPr sz="3500">
                <a:solidFill>
                  <a:schemeClr val="bg1"/>
                </a:solidFill>
              </a:defRPr>
            </a:lvl1pPr>
          </a:lstStyle>
          <a:p>
            <a:r>
              <a:rPr lang="en-GB" dirty="0" err="1"/>
              <a:t>Statistikos</a:t>
            </a:r>
            <a:r>
              <a:rPr lang="en-GB" dirty="0"/>
              <a:t> </a:t>
            </a:r>
            <a:r>
              <a:rPr lang="en-GB" dirty="0" err="1"/>
              <a:t>duomenys</a:t>
            </a:r>
            <a:endParaRPr lang="en-LT" dirty="0"/>
          </a:p>
        </p:txBody>
      </p:sp>
      <p:pic>
        <p:nvPicPr>
          <p:cNvPr id="9" name="Picture 8">
            <a:extLst>
              <a:ext uri="{FF2B5EF4-FFF2-40B4-BE49-F238E27FC236}">
                <a16:creationId xmlns:a16="http://schemas.microsoft.com/office/drawing/2014/main" id="{FEAFD233-017A-9C42-80C3-B9D7DF2673D5}"/>
              </a:ext>
            </a:extLst>
          </p:cNvPr>
          <p:cNvPicPr>
            <a:picLocks noChangeAspect="1"/>
          </p:cNvPicPr>
          <p:nvPr userDrawn="1"/>
        </p:nvPicPr>
        <p:blipFill>
          <a:blip r:embed="rId2"/>
          <a:stretch>
            <a:fillRect/>
          </a:stretch>
        </p:blipFill>
        <p:spPr>
          <a:xfrm>
            <a:off x="408494" y="358014"/>
            <a:ext cx="313725" cy="395293"/>
          </a:xfrm>
          <a:prstGeom prst="rect">
            <a:avLst/>
          </a:prstGeom>
        </p:spPr>
      </p:pic>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6195854" y="2059763"/>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6195854" y="3110645"/>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6195854" y="4121146"/>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6195853" y="5131647"/>
            <a:ext cx="4317301" cy="691059"/>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Tree>
    <p:extLst>
      <p:ext uri="{BB962C8B-B14F-4D97-AF65-F5344CB8AC3E}">
        <p14:creationId xmlns:p14="http://schemas.microsoft.com/office/powerpoint/2010/main" val="17763400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tatistics bright-column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6195854" y="358014"/>
            <a:ext cx="5587652" cy="1341926"/>
          </a:xfrm>
        </p:spPr>
        <p:txBody>
          <a:bodyPr anchor="b">
            <a:noAutofit/>
          </a:bodyPr>
          <a:lstStyle>
            <a:lvl1pPr algn="l">
              <a:lnSpc>
                <a:spcPct val="100000"/>
              </a:lnSpc>
              <a:defRPr sz="3500">
                <a:solidFill>
                  <a:srgbClr val="302757"/>
                </a:solidFill>
              </a:defRPr>
            </a:lvl1pPr>
          </a:lstStyle>
          <a:p>
            <a:r>
              <a:rPr lang="en-GB" dirty="0" err="1"/>
              <a:t>Statistikos</a:t>
            </a:r>
            <a:r>
              <a:rPr lang="en-GB" dirty="0"/>
              <a:t> </a:t>
            </a:r>
            <a:r>
              <a:rPr lang="en-GB" dirty="0" err="1"/>
              <a:t>duomenys</a:t>
            </a:r>
            <a:endParaRPr lang="en-LT" dirty="0"/>
          </a:p>
        </p:txBody>
      </p:sp>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6195854" y="2059763"/>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6195854" y="3110645"/>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6195854" y="4121146"/>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6195853" y="5131647"/>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6" name="Title 1">
            <a:extLst>
              <a:ext uri="{FF2B5EF4-FFF2-40B4-BE49-F238E27FC236}">
                <a16:creationId xmlns:a16="http://schemas.microsoft.com/office/drawing/2014/main" id="{2F70140A-D1B1-194E-A6F2-0136DC52A05A}"/>
              </a:ext>
            </a:extLst>
          </p:cNvPr>
          <p:cNvSpPr txBox="1">
            <a:spLocks/>
          </p:cNvSpPr>
          <p:nvPr userDrawn="1"/>
        </p:nvSpPr>
        <p:spPr>
          <a:xfrm>
            <a:off x="4750566" y="1720036"/>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20%</a:t>
            </a:r>
            <a:endParaRPr lang="en-LT" dirty="0">
              <a:solidFill>
                <a:srgbClr val="302757"/>
              </a:solidFill>
            </a:endParaRPr>
          </a:p>
        </p:txBody>
      </p:sp>
      <p:sp>
        <p:nvSpPr>
          <p:cNvPr id="27" name="Title 1">
            <a:extLst>
              <a:ext uri="{FF2B5EF4-FFF2-40B4-BE49-F238E27FC236}">
                <a16:creationId xmlns:a16="http://schemas.microsoft.com/office/drawing/2014/main" id="{F79A2590-E6EE-0A42-91CB-F612C492DE01}"/>
              </a:ext>
            </a:extLst>
          </p:cNvPr>
          <p:cNvSpPr txBox="1">
            <a:spLocks/>
          </p:cNvSpPr>
          <p:nvPr userDrawn="1"/>
        </p:nvSpPr>
        <p:spPr>
          <a:xfrm>
            <a:off x="4750566" y="2782581"/>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30%</a:t>
            </a:r>
            <a:endParaRPr lang="en-LT" dirty="0">
              <a:solidFill>
                <a:srgbClr val="302757"/>
              </a:solidFill>
            </a:endParaRPr>
          </a:p>
        </p:txBody>
      </p:sp>
      <p:sp>
        <p:nvSpPr>
          <p:cNvPr id="28" name="Title 1">
            <a:extLst>
              <a:ext uri="{FF2B5EF4-FFF2-40B4-BE49-F238E27FC236}">
                <a16:creationId xmlns:a16="http://schemas.microsoft.com/office/drawing/2014/main" id="{D68BCF95-5A33-9546-8DDB-E02B0B4F83DB}"/>
              </a:ext>
            </a:extLst>
          </p:cNvPr>
          <p:cNvSpPr txBox="1">
            <a:spLocks/>
          </p:cNvSpPr>
          <p:nvPr userDrawn="1"/>
        </p:nvSpPr>
        <p:spPr>
          <a:xfrm>
            <a:off x="4750566" y="379705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50%</a:t>
            </a:r>
            <a:endParaRPr lang="en-LT" dirty="0">
              <a:solidFill>
                <a:srgbClr val="302757"/>
              </a:solidFill>
            </a:endParaRPr>
          </a:p>
        </p:txBody>
      </p:sp>
      <p:sp>
        <p:nvSpPr>
          <p:cNvPr id="29" name="Title 1">
            <a:extLst>
              <a:ext uri="{FF2B5EF4-FFF2-40B4-BE49-F238E27FC236}">
                <a16:creationId xmlns:a16="http://schemas.microsoft.com/office/drawing/2014/main" id="{C09F40E0-24F5-3D4F-A309-E113322D8130}"/>
              </a:ext>
            </a:extLst>
          </p:cNvPr>
          <p:cNvSpPr txBox="1">
            <a:spLocks/>
          </p:cNvSpPr>
          <p:nvPr userDrawn="1"/>
        </p:nvSpPr>
        <p:spPr>
          <a:xfrm>
            <a:off x="4750566" y="4812205"/>
            <a:ext cx="1341315" cy="929640"/>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5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GB" dirty="0">
                <a:solidFill>
                  <a:srgbClr val="302757"/>
                </a:solidFill>
              </a:rPr>
              <a:t>50%</a:t>
            </a:r>
            <a:endParaRPr lang="en-LT" dirty="0">
              <a:solidFill>
                <a:srgbClr val="302757"/>
              </a:solidFill>
            </a:endParaRPr>
          </a:p>
        </p:txBody>
      </p:sp>
      <p:graphicFrame>
        <p:nvGraphicFramePr>
          <p:cNvPr id="7" name="Chart 6">
            <a:extLst>
              <a:ext uri="{FF2B5EF4-FFF2-40B4-BE49-F238E27FC236}">
                <a16:creationId xmlns:a16="http://schemas.microsoft.com/office/drawing/2014/main" id="{2AD45C9C-EF72-EA46-AEB6-A8416426AE51}"/>
              </a:ext>
            </a:extLst>
          </p:cNvPr>
          <p:cNvGraphicFramePr/>
          <p:nvPr userDrawn="1">
            <p:extLst>
              <p:ext uri="{D42A27DB-BD31-4B8C-83A1-F6EECF244321}">
                <p14:modId xmlns:p14="http://schemas.microsoft.com/office/powerpoint/2010/main" val="2972002168"/>
              </p:ext>
            </p:extLst>
          </p:nvPr>
        </p:nvGraphicFramePr>
        <p:xfrm>
          <a:off x="408495" y="2045795"/>
          <a:ext cx="3878370" cy="3988038"/>
        </p:xfrm>
        <a:graphic>
          <a:graphicData uri="http://schemas.openxmlformats.org/drawingml/2006/chart">
            <c:chart xmlns:c="http://schemas.openxmlformats.org/drawingml/2006/chart" xmlns:r="http://schemas.openxmlformats.org/officeDocument/2006/relationships" r:id="rId2"/>
          </a:graphicData>
        </a:graphic>
      </p:graphicFrame>
      <p:pic>
        <p:nvPicPr>
          <p:cNvPr id="14" name="Picture 13">
            <a:extLst>
              <a:ext uri="{FF2B5EF4-FFF2-40B4-BE49-F238E27FC236}">
                <a16:creationId xmlns:a16="http://schemas.microsoft.com/office/drawing/2014/main" id="{3D836F99-D1F4-EA43-BB41-6ACFE926C462}"/>
              </a:ext>
            </a:extLst>
          </p:cNvPr>
          <p:cNvPicPr>
            <a:picLocks noChangeAspect="1"/>
          </p:cNvPicPr>
          <p:nvPr userDrawn="1"/>
        </p:nvPicPr>
        <p:blipFill>
          <a:blip r:embed="rId3"/>
          <a:stretch>
            <a:fillRect/>
          </a:stretch>
        </p:blipFill>
        <p:spPr>
          <a:xfrm>
            <a:off x="408494" y="364935"/>
            <a:ext cx="313724" cy="395293"/>
          </a:xfrm>
          <a:prstGeom prst="rect">
            <a:avLst/>
          </a:prstGeom>
        </p:spPr>
      </p:pic>
    </p:spTree>
    <p:extLst>
      <p:ext uri="{BB962C8B-B14F-4D97-AF65-F5344CB8AC3E}">
        <p14:creationId xmlns:p14="http://schemas.microsoft.com/office/powerpoint/2010/main" val="26196933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tatistics bright-columns_blank">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01CA-B547-A442-ACFC-3D6CF3FAB361}"/>
              </a:ext>
            </a:extLst>
          </p:cNvPr>
          <p:cNvSpPr>
            <a:spLocks noGrp="1"/>
          </p:cNvSpPr>
          <p:nvPr>
            <p:ph type="ctrTitle" hasCustomPrompt="1"/>
          </p:nvPr>
        </p:nvSpPr>
        <p:spPr>
          <a:xfrm>
            <a:off x="6195854" y="358014"/>
            <a:ext cx="5587652" cy="1341926"/>
          </a:xfrm>
        </p:spPr>
        <p:txBody>
          <a:bodyPr anchor="b">
            <a:noAutofit/>
          </a:bodyPr>
          <a:lstStyle>
            <a:lvl1pPr algn="l">
              <a:lnSpc>
                <a:spcPct val="100000"/>
              </a:lnSpc>
              <a:defRPr sz="3500">
                <a:solidFill>
                  <a:srgbClr val="302757"/>
                </a:solidFill>
              </a:defRPr>
            </a:lvl1pPr>
          </a:lstStyle>
          <a:p>
            <a:r>
              <a:rPr lang="en-GB" dirty="0" err="1"/>
              <a:t>Statistikos</a:t>
            </a:r>
            <a:r>
              <a:rPr lang="en-GB" dirty="0"/>
              <a:t> </a:t>
            </a:r>
            <a:r>
              <a:rPr lang="en-GB" dirty="0" err="1"/>
              <a:t>duomenys</a:t>
            </a:r>
            <a:endParaRPr lang="en-LT" dirty="0"/>
          </a:p>
        </p:txBody>
      </p:sp>
      <p:sp>
        <p:nvSpPr>
          <p:cNvPr id="10" name="Text Placeholder 3">
            <a:extLst>
              <a:ext uri="{FF2B5EF4-FFF2-40B4-BE49-F238E27FC236}">
                <a16:creationId xmlns:a16="http://schemas.microsoft.com/office/drawing/2014/main" id="{E7ADD6BD-4A4D-854D-85EE-FEAF60690FEB}"/>
              </a:ext>
            </a:extLst>
          </p:cNvPr>
          <p:cNvSpPr>
            <a:spLocks noGrp="1"/>
          </p:cNvSpPr>
          <p:nvPr>
            <p:ph type="body" sz="half" idx="10" hasCustomPrompt="1"/>
          </p:nvPr>
        </p:nvSpPr>
        <p:spPr>
          <a:xfrm>
            <a:off x="6195854" y="2059763"/>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2" name="Text Placeholder 3">
            <a:extLst>
              <a:ext uri="{FF2B5EF4-FFF2-40B4-BE49-F238E27FC236}">
                <a16:creationId xmlns:a16="http://schemas.microsoft.com/office/drawing/2014/main" id="{534E0444-467E-1F48-9723-76B15FF379BA}"/>
              </a:ext>
            </a:extLst>
          </p:cNvPr>
          <p:cNvSpPr>
            <a:spLocks noGrp="1"/>
          </p:cNvSpPr>
          <p:nvPr>
            <p:ph type="body" sz="half" idx="11" hasCustomPrompt="1"/>
          </p:nvPr>
        </p:nvSpPr>
        <p:spPr>
          <a:xfrm>
            <a:off x="6195854" y="3110645"/>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3" name="Text Placeholder 3">
            <a:extLst>
              <a:ext uri="{FF2B5EF4-FFF2-40B4-BE49-F238E27FC236}">
                <a16:creationId xmlns:a16="http://schemas.microsoft.com/office/drawing/2014/main" id="{920053FD-1BCE-FD44-8B67-FE19AEC0D03E}"/>
              </a:ext>
            </a:extLst>
          </p:cNvPr>
          <p:cNvSpPr>
            <a:spLocks noGrp="1"/>
          </p:cNvSpPr>
          <p:nvPr>
            <p:ph type="body" sz="half" idx="12" hasCustomPrompt="1"/>
          </p:nvPr>
        </p:nvSpPr>
        <p:spPr>
          <a:xfrm>
            <a:off x="6195854" y="4121146"/>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sp>
        <p:nvSpPr>
          <p:cNvPr id="24" name="Text Placeholder 3">
            <a:extLst>
              <a:ext uri="{FF2B5EF4-FFF2-40B4-BE49-F238E27FC236}">
                <a16:creationId xmlns:a16="http://schemas.microsoft.com/office/drawing/2014/main" id="{818B7215-47CD-6348-855A-50C9B9829008}"/>
              </a:ext>
            </a:extLst>
          </p:cNvPr>
          <p:cNvSpPr>
            <a:spLocks noGrp="1"/>
          </p:cNvSpPr>
          <p:nvPr>
            <p:ph type="body" sz="half" idx="13" hasCustomPrompt="1"/>
          </p:nvPr>
        </p:nvSpPr>
        <p:spPr>
          <a:xfrm>
            <a:off x="6195853" y="5131647"/>
            <a:ext cx="4317301" cy="691059"/>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a:t>
            </a:r>
          </a:p>
        </p:txBody>
      </p:sp>
      <p:pic>
        <p:nvPicPr>
          <p:cNvPr id="14" name="Picture 13">
            <a:extLst>
              <a:ext uri="{FF2B5EF4-FFF2-40B4-BE49-F238E27FC236}">
                <a16:creationId xmlns:a16="http://schemas.microsoft.com/office/drawing/2014/main" id="{3D836F99-D1F4-EA43-BB41-6ACFE926C462}"/>
              </a:ext>
            </a:extLst>
          </p:cNvPr>
          <p:cNvPicPr>
            <a:picLocks noChangeAspect="1"/>
          </p:cNvPicPr>
          <p:nvPr userDrawn="1"/>
        </p:nvPicPr>
        <p:blipFill>
          <a:blip r:embed="rId2"/>
          <a:stretch>
            <a:fillRect/>
          </a:stretch>
        </p:blipFill>
        <p:spPr>
          <a:xfrm>
            <a:off x="408494" y="364935"/>
            <a:ext cx="313724" cy="395293"/>
          </a:xfrm>
          <a:prstGeom prst="rect">
            <a:avLst/>
          </a:prstGeom>
        </p:spPr>
      </p:pic>
    </p:spTree>
    <p:extLst>
      <p:ext uri="{BB962C8B-B14F-4D97-AF65-F5344CB8AC3E}">
        <p14:creationId xmlns:p14="http://schemas.microsoft.com/office/powerpoint/2010/main" val="6391961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inal slide">
    <p:bg>
      <p:bgPr>
        <a:solidFill>
          <a:srgbClr val="302857"/>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D8F41B1-0096-7440-92A9-FC44A99223B3}"/>
              </a:ext>
            </a:extLst>
          </p:cNvPr>
          <p:cNvPicPr>
            <a:picLocks noChangeAspect="1"/>
          </p:cNvPicPr>
          <p:nvPr userDrawn="1"/>
        </p:nvPicPr>
        <p:blipFill>
          <a:blip r:embed="rId2"/>
          <a:stretch>
            <a:fillRect/>
          </a:stretch>
        </p:blipFill>
        <p:spPr>
          <a:xfrm>
            <a:off x="4694271" y="2602081"/>
            <a:ext cx="2803458" cy="1168640"/>
          </a:xfrm>
          <a:prstGeom prst="rect">
            <a:avLst/>
          </a:prstGeom>
        </p:spPr>
      </p:pic>
    </p:spTree>
    <p:extLst>
      <p:ext uri="{BB962C8B-B14F-4D97-AF65-F5344CB8AC3E}">
        <p14:creationId xmlns:p14="http://schemas.microsoft.com/office/powerpoint/2010/main" val="42364072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inal slide2">
    <p:bg>
      <p:bgPr>
        <a:solidFill>
          <a:srgbClr val="302857"/>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A8019B-23CF-5049-AC40-C8CA7DC7E2C4}"/>
              </a:ext>
            </a:extLst>
          </p:cNvPr>
          <p:cNvSpPr/>
          <p:nvPr userDrawn="1"/>
        </p:nvSpPr>
        <p:spPr>
          <a:xfrm>
            <a:off x="0" y="0"/>
            <a:ext cx="12192000" cy="6858000"/>
          </a:xfrm>
          <a:prstGeom prst="rect">
            <a:avLst/>
          </a:prstGeom>
          <a:solidFill>
            <a:srgbClr val="3027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T"/>
          </a:p>
        </p:txBody>
      </p:sp>
      <p:sp>
        <p:nvSpPr>
          <p:cNvPr id="5" name="Picture Placeholder 2">
            <a:extLst>
              <a:ext uri="{FF2B5EF4-FFF2-40B4-BE49-F238E27FC236}">
                <a16:creationId xmlns:a16="http://schemas.microsoft.com/office/drawing/2014/main" id="{99D1C85B-C1BA-F942-AA3D-8ABDA4BDC876}"/>
              </a:ext>
            </a:extLst>
          </p:cNvPr>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LT" dirty="0"/>
          </a:p>
        </p:txBody>
      </p:sp>
      <p:pic>
        <p:nvPicPr>
          <p:cNvPr id="3" name="Picture 2">
            <a:extLst>
              <a:ext uri="{FF2B5EF4-FFF2-40B4-BE49-F238E27FC236}">
                <a16:creationId xmlns:a16="http://schemas.microsoft.com/office/drawing/2014/main" id="{E9FA9F3D-DB9D-F74B-83B0-5A6088EE9C31}"/>
              </a:ext>
            </a:extLst>
          </p:cNvPr>
          <p:cNvPicPr>
            <a:picLocks noChangeAspect="1"/>
          </p:cNvPicPr>
          <p:nvPr userDrawn="1"/>
        </p:nvPicPr>
        <p:blipFill>
          <a:blip r:embed="rId2"/>
          <a:stretch>
            <a:fillRect/>
          </a:stretch>
        </p:blipFill>
        <p:spPr>
          <a:xfrm>
            <a:off x="395477" y="360178"/>
            <a:ext cx="317500" cy="400050"/>
          </a:xfrm>
          <a:prstGeom prst="rect">
            <a:avLst/>
          </a:prstGeom>
        </p:spPr>
      </p:pic>
      <p:sp>
        <p:nvSpPr>
          <p:cNvPr id="6" name="Title 1">
            <a:extLst>
              <a:ext uri="{FF2B5EF4-FFF2-40B4-BE49-F238E27FC236}">
                <a16:creationId xmlns:a16="http://schemas.microsoft.com/office/drawing/2014/main" id="{881B3020-1657-6B49-A9E1-55575778D52E}"/>
              </a:ext>
            </a:extLst>
          </p:cNvPr>
          <p:cNvSpPr>
            <a:spLocks noGrp="1"/>
          </p:cNvSpPr>
          <p:nvPr>
            <p:ph type="title" hasCustomPrompt="1"/>
          </p:nvPr>
        </p:nvSpPr>
        <p:spPr>
          <a:xfrm>
            <a:off x="4129881" y="2628900"/>
            <a:ext cx="3932237" cy="1600200"/>
          </a:xfrm>
        </p:spPr>
        <p:txBody>
          <a:bodyPr anchor="b"/>
          <a:lstStyle>
            <a:lvl1pPr algn="ctr">
              <a:lnSpc>
                <a:spcPct val="110000"/>
              </a:lnSpc>
              <a:defRPr sz="3200">
                <a:solidFill>
                  <a:schemeClr val="bg1"/>
                </a:solidFill>
              </a:defRPr>
            </a:lvl1pPr>
          </a:lstStyle>
          <a:p>
            <a:r>
              <a:rPr lang="en-GB" dirty="0"/>
              <a:t>About our</a:t>
            </a:r>
            <a:br>
              <a:rPr lang="en-GB" dirty="0"/>
            </a:br>
            <a:r>
              <a:rPr lang="en-GB" dirty="0"/>
              <a:t>Lorem ipsum</a:t>
            </a:r>
            <a:br>
              <a:rPr lang="en-GB" dirty="0"/>
            </a:br>
            <a:r>
              <a:rPr lang="en-GB" dirty="0" err="1"/>
              <a:t>dolor</a:t>
            </a:r>
            <a:r>
              <a:rPr lang="en-GB" dirty="0"/>
              <a:t> sit</a:t>
            </a:r>
            <a:endParaRPr lang="en-LT" dirty="0"/>
          </a:p>
        </p:txBody>
      </p:sp>
    </p:spTree>
    <p:extLst>
      <p:ext uri="{BB962C8B-B14F-4D97-AF65-F5344CB8AC3E}">
        <p14:creationId xmlns:p14="http://schemas.microsoft.com/office/powerpoint/2010/main" val="25907898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5A17AD-2019-FF49-B507-9DE671DB5CF7}"/>
              </a:ext>
            </a:extLst>
          </p:cNvPr>
          <p:cNvPicPr>
            <a:picLocks noChangeAspect="1"/>
          </p:cNvPicPr>
          <p:nvPr userDrawn="1"/>
        </p:nvPicPr>
        <p:blipFill>
          <a:blip r:embed="rId2"/>
          <a:stretch>
            <a:fillRect/>
          </a:stretch>
        </p:blipFill>
        <p:spPr>
          <a:xfrm>
            <a:off x="408494" y="364935"/>
            <a:ext cx="313724" cy="395293"/>
          </a:xfrm>
          <a:prstGeom prst="rect">
            <a:avLst/>
          </a:prstGeom>
        </p:spPr>
      </p:pic>
    </p:spTree>
    <p:extLst>
      <p:ext uri="{BB962C8B-B14F-4D97-AF65-F5344CB8AC3E}">
        <p14:creationId xmlns:p14="http://schemas.microsoft.com/office/powerpoint/2010/main" val="275194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1329872" y="637495"/>
            <a:ext cx="4184189" cy="2791506"/>
          </a:xfrm>
        </p:spPr>
        <p:txBody>
          <a:bodyPr>
            <a:normAutofit/>
          </a:bodyPr>
          <a:lstStyle>
            <a:lvl1pPr>
              <a:lnSpc>
                <a:spcPct val="100000"/>
              </a:lnSpc>
              <a:defRPr sz="3500"/>
            </a:lvl1pPr>
          </a:lstStyle>
          <a:p>
            <a:r>
              <a:rPr lang="en-GB" dirty="0" err="1"/>
              <a:t>Temos</a:t>
            </a:r>
            <a:r>
              <a:rPr lang="en-GB" dirty="0"/>
              <a:t> </a:t>
            </a:r>
            <a:r>
              <a:rPr lang="en-GB" dirty="0" err="1"/>
              <a:t>pavadinimas</a:t>
            </a:r>
            <a:r>
              <a:rPr lang="en-GB" dirty="0"/>
              <a:t> business</a:t>
            </a:r>
            <a:endParaRPr lang="en-LT" dirty="0"/>
          </a:p>
        </p:txBody>
      </p:sp>
      <p:pic>
        <p:nvPicPr>
          <p:cNvPr id="7" name="Picture 6">
            <a:extLst>
              <a:ext uri="{FF2B5EF4-FFF2-40B4-BE49-F238E27FC236}">
                <a16:creationId xmlns:a16="http://schemas.microsoft.com/office/drawing/2014/main" id="{C860C4B2-6137-D948-9403-5A742964DC6E}"/>
              </a:ext>
            </a:extLst>
          </p:cNvPr>
          <p:cNvPicPr>
            <a:picLocks noChangeAspect="1"/>
          </p:cNvPicPr>
          <p:nvPr userDrawn="1"/>
        </p:nvPicPr>
        <p:blipFill>
          <a:blip r:embed="rId2"/>
          <a:stretch>
            <a:fillRect/>
          </a:stretch>
        </p:blipFill>
        <p:spPr>
          <a:xfrm>
            <a:off x="408494" y="364935"/>
            <a:ext cx="313724" cy="395293"/>
          </a:xfrm>
          <a:prstGeom prst="rect">
            <a:avLst/>
          </a:prstGeom>
        </p:spPr>
      </p:pic>
      <p:sp>
        <p:nvSpPr>
          <p:cNvPr id="8" name="Rectangle 7">
            <a:extLst>
              <a:ext uri="{FF2B5EF4-FFF2-40B4-BE49-F238E27FC236}">
                <a16:creationId xmlns:a16="http://schemas.microsoft.com/office/drawing/2014/main" id="{D8CF0C59-B147-EF4C-880A-4931CF58A0DB}"/>
              </a:ext>
            </a:extLst>
          </p:cNvPr>
          <p:cNvSpPr/>
          <p:nvPr userDrawn="1"/>
        </p:nvSpPr>
        <p:spPr>
          <a:xfrm>
            <a:off x="7335581" y="0"/>
            <a:ext cx="4856419" cy="6858000"/>
          </a:xfrm>
          <a:prstGeom prst="rect">
            <a:avLst/>
          </a:prstGeom>
          <a:solidFill>
            <a:srgbClr val="302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T"/>
          </a:p>
        </p:txBody>
      </p:sp>
      <p:sp>
        <p:nvSpPr>
          <p:cNvPr id="9" name="Text Placeholder 3">
            <a:extLst>
              <a:ext uri="{FF2B5EF4-FFF2-40B4-BE49-F238E27FC236}">
                <a16:creationId xmlns:a16="http://schemas.microsoft.com/office/drawing/2014/main" id="{713E68CC-CE91-4545-BC77-FB470A909C0F}"/>
              </a:ext>
            </a:extLst>
          </p:cNvPr>
          <p:cNvSpPr>
            <a:spLocks noGrp="1"/>
          </p:cNvSpPr>
          <p:nvPr>
            <p:ph type="body" sz="half" idx="2" hasCustomPrompt="1"/>
          </p:nvPr>
        </p:nvSpPr>
        <p:spPr>
          <a:xfrm>
            <a:off x="7961955" y="3160337"/>
            <a:ext cx="3539093" cy="2533453"/>
          </a:xfrm>
        </p:spPr>
        <p:txBody>
          <a:bodyPr>
            <a:normAutofit/>
          </a:bodyPr>
          <a:lstStyle>
            <a:lvl1pPr marL="0" indent="0">
              <a:lnSpc>
                <a:spcPct val="130000"/>
              </a:lnSpc>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 </a:t>
            </a:r>
            <a:r>
              <a:rPr lang="en-GB" dirty="0" err="1"/>
              <a:t>Pellentesque</a:t>
            </a:r>
            <a:r>
              <a:rPr lang="en-GB" dirty="0"/>
              <a:t> habitant </a:t>
            </a:r>
            <a:r>
              <a:rPr lang="en-GB" dirty="0" err="1"/>
              <a:t>morbi</a:t>
            </a:r>
            <a:r>
              <a:rPr lang="en-GB" dirty="0"/>
              <a:t> </a:t>
            </a:r>
            <a:r>
              <a:rPr lang="en-GB" dirty="0" err="1"/>
              <a:t>tristique</a:t>
            </a:r>
            <a:r>
              <a:rPr lang="en-GB" dirty="0"/>
              <a:t> </a:t>
            </a:r>
            <a:r>
              <a:rPr lang="en-GB" dirty="0" err="1"/>
              <a:t>senectus</a:t>
            </a:r>
            <a:r>
              <a:rPr lang="en-GB" dirty="0"/>
              <a:t> et </a:t>
            </a:r>
            <a:r>
              <a:rPr lang="en-GB" dirty="0" err="1"/>
              <a:t>netus</a:t>
            </a:r>
            <a:r>
              <a:rPr lang="en-GB" dirty="0"/>
              <a:t> et </a:t>
            </a:r>
            <a:r>
              <a:rPr lang="en-GB" dirty="0" err="1"/>
              <a:t>malesuada</a:t>
            </a:r>
            <a:r>
              <a:rPr lang="en-GB" dirty="0"/>
              <a:t> fames ac </a:t>
            </a:r>
            <a:r>
              <a:rPr lang="en-GB" dirty="0" err="1"/>
              <a:t>turpis</a:t>
            </a:r>
            <a:r>
              <a:rPr lang="en-GB" dirty="0"/>
              <a:t> </a:t>
            </a:r>
            <a:r>
              <a:rPr lang="en-GB" dirty="0" err="1"/>
              <a:t>egestas</a:t>
            </a:r>
            <a:r>
              <a:rPr lang="en-GB" dirty="0"/>
              <a:t> </a:t>
            </a:r>
            <a:r>
              <a:rPr lang="en-GB" dirty="0" err="1"/>
              <a:t>pretium</a:t>
            </a:r>
            <a:r>
              <a:rPr lang="en-GB" dirty="0"/>
              <a:t> </a:t>
            </a:r>
            <a:r>
              <a:rPr lang="en-GB" dirty="0" err="1"/>
              <a:t>blandit</a:t>
            </a:r>
            <a:r>
              <a:rPr lang="en-GB" dirty="0"/>
              <a:t>.</a:t>
            </a:r>
          </a:p>
        </p:txBody>
      </p:sp>
      <p:sp>
        <p:nvSpPr>
          <p:cNvPr id="10" name="Text Placeholder 3">
            <a:extLst>
              <a:ext uri="{FF2B5EF4-FFF2-40B4-BE49-F238E27FC236}">
                <a16:creationId xmlns:a16="http://schemas.microsoft.com/office/drawing/2014/main" id="{B737FCF8-0189-8D4F-A08E-201EF3EF8842}"/>
              </a:ext>
            </a:extLst>
          </p:cNvPr>
          <p:cNvSpPr>
            <a:spLocks noGrp="1"/>
          </p:cNvSpPr>
          <p:nvPr>
            <p:ph type="body" sz="half" idx="10" hasCustomPrompt="1"/>
          </p:nvPr>
        </p:nvSpPr>
        <p:spPr>
          <a:xfrm>
            <a:off x="1329872" y="3687052"/>
            <a:ext cx="3539093" cy="2533453"/>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endParaRPr lang="en-GB" dirty="0"/>
          </a:p>
        </p:txBody>
      </p:sp>
    </p:spTree>
    <p:extLst>
      <p:ext uri="{BB962C8B-B14F-4D97-AF65-F5344CB8AC3E}">
        <p14:creationId xmlns:p14="http://schemas.microsoft.com/office/powerpoint/2010/main" val="755162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42652F-B3AE-A24B-9F5D-7B8BCF26E333}"/>
              </a:ext>
            </a:extLst>
          </p:cNvPr>
          <p:cNvSpPr/>
          <p:nvPr userDrawn="1"/>
        </p:nvSpPr>
        <p:spPr>
          <a:xfrm>
            <a:off x="-9526" y="0"/>
            <a:ext cx="6644629" cy="6858000"/>
          </a:xfrm>
          <a:prstGeom prst="rect">
            <a:avLst/>
          </a:prstGeom>
          <a:solidFill>
            <a:srgbClr val="EEE7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T"/>
          </a:p>
        </p:txBody>
      </p:sp>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1329872" y="637495"/>
            <a:ext cx="4184189" cy="2791506"/>
          </a:xfrm>
        </p:spPr>
        <p:txBody>
          <a:bodyPr>
            <a:normAutofit/>
          </a:bodyPr>
          <a:lstStyle>
            <a:lvl1pPr>
              <a:lnSpc>
                <a:spcPct val="100000"/>
              </a:lnSpc>
              <a:defRPr sz="3500"/>
            </a:lvl1pPr>
          </a:lstStyle>
          <a:p>
            <a:r>
              <a:rPr lang="en-GB" dirty="0" err="1"/>
              <a:t>Temos</a:t>
            </a:r>
            <a:r>
              <a:rPr lang="en-GB" dirty="0"/>
              <a:t> </a:t>
            </a:r>
            <a:r>
              <a:rPr lang="en-GB" dirty="0" err="1"/>
              <a:t>pavadinimas</a:t>
            </a:r>
            <a:r>
              <a:rPr lang="en-GB" dirty="0"/>
              <a:t> business</a:t>
            </a:r>
            <a:endParaRPr lang="en-LT" dirty="0"/>
          </a:p>
        </p:txBody>
      </p:sp>
      <p:sp>
        <p:nvSpPr>
          <p:cNvPr id="13" name="Content Placeholder 12">
            <a:extLst>
              <a:ext uri="{FF2B5EF4-FFF2-40B4-BE49-F238E27FC236}">
                <a16:creationId xmlns:a16="http://schemas.microsoft.com/office/drawing/2014/main" id="{2D40919E-3F15-FF47-8DCD-E28A05076BE5}"/>
              </a:ext>
            </a:extLst>
          </p:cNvPr>
          <p:cNvSpPr>
            <a:spLocks noGrp="1"/>
          </p:cNvSpPr>
          <p:nvPr>
            <p:ph sz="quarter" idx="13" hasCustomPrompt="1"/>
          </p:nvPr>
        </p:nvSpPr>
        <p:spPr>
          <a:xfrm>
            <a:off x="1329872" y="3701030"/>
            <a:ext cx="3411538" cy="794430"/>
          </a:xfrm>
        </p:spPr>
        <p:txBody>
          <a:bodyPr>
            <a:normAutofit/>
          </a:bodyPr>
          <a:lstStyle>
            <a:lvl1pPr marL="0" indent="0">
              <a:lnSpc>
                <a:spcPct val="80000"/>
              </a:lnSpc>
              <a:buFontTx/>
              <a:buNone/>
              <a:defRPr sz="1300"/>
            </a:lvl1pPr>
            <a:lvl2pPr>
              <a:defRPr sz="1400"/>
            </a:lvl2pPr>
            <a:lvl3pPr>
              <a:defRPr sz="1400"/>
            </a:lvl3pPr>
            <a:lvl4pPr>
              <a:defRPr sz="1400"/>
            </a:lvl4pPr>
            <a:lvl5pPr>
              <a:defRPr sz="1400"/>
            </a:lvl5pPr>
          </a:lstStyle>
          <a:p>
            <a:pPr lvl="0"/>
            <a:r>
              <a:rPr lang="en-GB" dirty="0"/>
              <a:t>The </a:t>
            </a:r>
            <a:r>
              <a:rPr lang="en-GB" dirty="0" err="1"/>
              <a:t>Amenties</a:t>
            </a:r>
            <a:endParaRPr lang="en-GB" dirty="0"/>
          </a:p>
          <a:p>
            <a:pPr lvl="0"/>
            <a:r>
              <a:rPr lang="en-GB" dirty="0"/>
              <a:t>Will you get</a:t>
            </a:r>
            <a:endParaRPr lang="en-LT" dirty="0"/>
          </a:p>
        </p:txBody>
      </p:sp>
      <p:sp>
        <p:nvSpPr>
          <p:cNvPr id="9" name="Text Placeholder 3">
            <a:extLst>
              <a:ext uri="{FF2B5EF4-FFF2-40B4-BE49-F238E27FC236}">
                <a16:creationId xmlns:a16="http://schemas.microsoft.com/office/drawing/2014/main" id="{713E68CC-CE91-4545-BC77-FB470A909C0F}"/>
              </a:ext>
            </a:extLst>
          </p:cNvPr>
          <p:cNvSpPr>
            <a:spLocks noGrp="1"/>
          </p:cNvSpPr>
          <p:nvPr>
            <p:ph type="body" sz="half" idx="2" hasCustomPrompt="1"/>
          </p:nvPr>
        </p:nvSpPr>
        <p:spPr>
          <a:xfrm>
            <a:off x="7376845" y="3160337"/>
            <a:ext cx="4124203" cy="2533453"/>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lvl="0"/>
            <a:r>
              <a:rPr lang="en-GB" dirty="0" err="1"/>
              <a:t>Pellentesque</a:t>
            </a:r>
            <a:r>
              <a:rPr lang="en-GB" dirty="0"/>
              <a:t> habitant </a:t>
            </a:r>
            <a:r>
              <a:rPr lang="en-GB" dirty="0" err="1"/>
              <a:t>morbi</a:t>
            </a:r>
            <a:r>
              <a:rPr lang="en-GB" dirty="0"/>
              <a:t> </a:t>
            </a:r>
            <a:r>
              <a:rPr lang="en-GB" dirty="0" err="1"/>
              <a:t>tristique</a:t>
            </a:r>
            <a:r>
              <a:rPr lang="en-GB" dirty="0"/>
              <a:t> </a:t>
            </a:r>
            <a:r>
              <a:rPr lang="en-GB" dirty="0" err="1"/>
              <a:t>senectus</a:t>
            </a:r>
            <a:r>
              <a:rPr lang="en-GB" dirty="0"/>
              <a:t> et </a:t>
            </a:r>
            <a:r>
              <a:rPr lang="en-GB" dirty="0" err="1"/>
              <a:t>netus</a:t>
            </a:r>
            <a:r>
              <a:rPr lang="en-GB" dirty="0"/>
              <a:t> et </a:t>
            </a:r>
            <a:r>
              <a:rPr lang="en-GB" dirty="0" err="1"/>
              <a:t>malesuada</a:t>
            </a:r>
            <a:r>
              <a:rPr lang="en-GB" dirty="0"/>
              <a:t> fames ac </a:t>
            </a:r>
            <a:r>
              <a:rPr lang="en-GB" dirty="0" err="1"/>
              <a:t>turpis</a:t>
            </a:r>
            <a:r>
              <a:rPr lang="en-GB" dirty="0"/>
              <a:t> </a:t>
            </a:r>
            <a:r>
              <a:rPr lang="en-GB" dirty="0" err="1"/>
              <a:t>egestas</a:t>
            </a:r>
            <a:r>
              <a:rPr lang="en-GB" dirty="0"/>
              <a:t> </a:t>
            </a:r>
            <a:r>
              <a:rPr lang="en-GB" dirty="0" err="1"/>
              <a:t>pretium</a:t>
            </a:r>
            <a:r>
              <a:rPr lang="en-GB" dirty="0"/>
              <a:t> </a:t>
            </a:r>
            <a:r>
              <a:rPr lang="en-GB" dirty="0" err="1"/>
              <a:t>blandit</a:t>
            </a:r>
            <a:r>
              <a:rPr lang="en-GB" dirty="0"/>
              <a:t>.</a:t>
            </a:r>
          </a:p>
        </p:txBody>
      </p:sp>
      <p:pic>
        <p:nvPicPr>
          <p:cNvPr id="14" name="Picture 13">
            <a:extLst>
              <a:ext uri="{FF2B5EF4-FFF2-40B4-BE49-F238E27FC236}">
                <a16:creationId xmlns:a16="http://schemas.microsoft.com/office/drawing/2014/main" id="{AB1C9EE8-AF7C-F346-954A-33FC1FA24C44}"/>
              </a:ext>
            </a:extLst>
          </p:cNvPr>
          <p:cNvPicPr>
            <a:picLocks noChangeAspect="1"/>
          </p:cNvPicPr>
          <p:nvPr userDrawn="1"/>
        </p:nvPicPr>
        <p:blipFill>
          <a:blip r:embed="rId2"/>
          <a:stretch>
            <a:fillRect/>
          </a:stretch>
        </p:blipFill>
        <p:spPr>
          <a:xfrm>
            <a:off x="400474" y="364934"/>
            <a:ext cx="313724" cy="395293"/>
          </a:xfrm>
          <a:prstGeom prst="rect">
            <a:avLst/>
          </a:prstGeom>
        </p:spPr>
      </p:pic>
    </p:spTree>
    <p:extLst>
      <p:ext uri="{BB962C8B-B14F-4D97-AF65-F5344CB8AC3E}">
        <p14:creationId xmlns:p14="http://schemas.microsoft.com/office/powerpoint/2010/main" val="2191181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photo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1329872" y="637495"/>
            <a:ext cx="4184189" cy="2791506"/>
          </a:xfrm>
        </p:spPr>
        <p:txBody>
          <a:bodyPr>
            <a:normAutofit/>
          </a:bodyPr>
          <a:lstStyle>
            <a:lvl1pPr>
              <a:lnSpc>
                <a:spcPct val="100000"/>
              </a:lnSpc>
              <a:defRPr sz="3500"/>
            </a:lvl1pPr>
          </a:lstStyle>
          <a:p>
            <a:r>
              <a:rPr lang="en-GB" dirty="0" err="1"/>
              <a:t>Temos</a:t>
            </a:r>
            <a:r>
              <a:rPr lang="en-GB" dirty="0"/>
              <a:t> </a:t>
            </a:r>
            <a:r>
              <a:rPr lang="en-GB" dirty="0" err="1"/>
              <a:t>pavadinimas</a:t>
            </a:r>
            <a:r>
              <a:rPr lang="en-GB" dirty="0"/>
              <a:t> business</a:t>
            </a:r>
            <a:endParaRPr lang="en-LT" dirty="0"/>
          </a:p>
        </p:txBody>
      </p:sp>
      <p:pic>
        <p:nvPicPr>
          <p:cNvPr id="7" name="Picture 6">
            <a:extLst>
              <a:ext uri="{FF2B5EF4-FFF2-40B4-BE49-F238E27FC236}">
                <a16:creationId xmlns:a16="http://schemas.microsoft.com/office/drawing/2014/main" id="{C860C4B2-6137-D948-9403-5A742964DC6E}"/>
              </a:ext>
            </a:extLst>
          </p:cNvPr>
          <p:cNvPicPr>
            <a:picLocks noChangeAspect="1"/>
          </p:cNvPicPr>
          <p:nvPr userDrawn="1"/>
        </p:nvPicPr>
        <p:blipFill>
          <a:blip r:embed="rId2"/>
          <a:stretch>
            <a:fillRect/>
          </a:stretch>
        </p:blipFill>
        <p:spPr>
          <a:xfrm>
            <a:off x="408494" y="364935"/>
            <a:ext cx="313724" cy="395293"/>
          </a:xfrm>
          <a:prstGeom prst="rect">
            <a:avLst/>
          </a:prstGeom>
        </p:spPr>
      </p:pic>
      <p:sp>
        <p:nvSpPr>
          <p:cNvPr id="10" name="Text Placeholder 3">
            <a:extLst>
              <a:ext uri="{FF2B5EF4-FFF2-40B4-BE49-F238E27FC236}">
                <a16:creationId xmlns:a16="http://schemas.microsoft.com/office/drawing/2014/main" id="{24546678-FCA5-9747-96D4-ED40E0DAA667}"/>
              </a:ext>
            </a:extLst>
          </p:cNvPr>
          <p:cNvSpPr>
            <a:spLocks noGrp="1"/>
          </p:cNvSpPr>
          <p:nvPr>
            <p:ph type="body" sz="half" idx="10" hasCustomPrompt="1"/>
          </p:nvPr>
        </p:nvSpPr>
        <p:spPr>
          <a:xfrm>
            <a:off x="1329872" y="3687052"/>
            <a:ext cx="3539093" cy="2533453"/>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 </a:t>
            </a:r>
            <a:r>
              <a:rPr lang="en-GB" dirty="0" err="1"/>
              <a:t>Pellentesque</a:t>
            </a:r>
            <a:r>
              <a:rPr lang="en-GB" dirty="0"/>
              <a:t> habitant </a:t>
            </a:r>
            <a:r>
              <a:rPr lang="en-GB" dirty="0" err="1"/>
              <a:t>morbi</a:t>
            </a:r>
            <a:r>
              <a:rPr lang="en-GB" dirty="0"/>
              <a:t> </a:t>
            </a:r>
            <a:r>
              <a:rPr lang="en-GB" dirty="0" err="1"/>
              <a:t>tristique</a:t>
            </a:r>
            <a:r>
              <a:rPr lang="en-GB" dirty="0"/>
              <a:t> </a:t>
            </a:r>
            <a:r>
              <a:rPr lang="en-GB" dirty="0" err="1"/>
              <a:t>senectus</a:t>
            </a:r>
            <a:r>
              <a:rPr lang="en-GB" dirty="0"/>
              <a:t> et </a:t>
            </a:r>
            <a:r>
              <a:rPr lang="en-GB" dirty="0" err="1"/>
              <a:t>netus</a:t>
            </a:r>
            <a:r>
              <a:rPr lang="en-GB" dirty="0"/>
              <a:t> et </a:t>
            </a:r>
            <a:r>
              <a:rPr lang="en-GB" dirty="0" err="1"/>
              <a:t>malesuada</a:t>
            </a:r>
            <a:r>
              <a:rPr lang="en-GB" dirty="0"/>
              <a:t> fames ac </a:t>
            </a:r>
            <a:r>
              <a:rPr lang="en-GB" dirty="0" err="1"/>
              <a:t>turpis</a:t>
            </a:r>
            <a:r>
              <a:rPr lang="en-GB" dirty="0"/>
              <a:t> </a:t>
            </a:r>
            <a:r>
              <a:rPr lang="en-GB" dirty="0" err="1"/>
              <a:t>egestas</a:t>
            </a:r>
            <a:r>
              <a:rPr lang="en-GB" dirty="0"/>
              <a:t> </a:t>
            </a:r>
            <a:r>
              <a:rPr lang="en-GB" dirty="0" err="1"/>
              <a:t>pretium</a:t>
            </a:r>
            <a:r>
              <a:rPr lang="en-GB" dirty="0"/>
              <a:t> </a:t>
            </a:r>
            <a:r>
              <a:rPr lang="en-GB" dirty="0" err="1"/>
              <a:t>blandit</a:t>
            </a:r>
            <a:r>
              <a:rPr lang="en-GB" dirty="0"/>
              <a:t>.</a:t>
            </a:r>
          </a:p>
        </p:txBody>
      </p:sp>
      <p:sp>
        <p:nvSpPr>
          <p:cNvPr id="11" name="Picture Placeholder 2">
            <a:extLst>
              <a:ext uri="{FF2B5EF4-FFF2-40B4-BE49-F238E27FC236}">
                <a16:creationId xmlns:a16="http://schemas.microsoft.com/office/drawing/2014/main" id="{1D900395-3D89-8D47-9C09-3633E196C032}"/>
              </a:ext>
            </a:extLst>
          </p:cNvPr>
          <p:cNvSpPr>
            <a:spLocks noGrp="1"/>
          </p:cNvSpPr>
          <p:nvPr>
            <p:ph type="pic" idx="1"/>
          </p:nvPr>
        </p:nvSpPr>
        <p:spPr>
          <a:xfrm>
            <a:off x="6096000" y="0"/>
            <a:ext cx="6096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LT" dirty="0"/>
          </a:p>
        </p:txBody>
      </p:sp>
    </p:spTree>
    <p:extLst>
      <p:ext uri="{BB962C8B-B14F-4D97-AF65-F5344CB8AC3E}">
        <p14:creationId xmlns:p14="http://schemas.microsoft.com/office/powerpoint/2010/main" val="1102475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with photo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7062851" y="898429"/>
            <a:ext cx="4184189" cy="2791506"/>
          </a:xfrm>
        </p:spPr>
        <p:txBody>
          <a:bodyPr>
            <a:normAutofit/>
          </a:bodyPr>
          <a:lstStyle>
            <a:lvl1pPr>
              <a:lnSpc>
                <a:spcPct val="100000"/>
              </a:lnSpc>
              <a:defRPr sz="3500"/>
            </a:lvl1pPr>
          </a:lstStyle>
          <a:p>
            <a:r>
              <a:rPr lang="en-GB" dirty="0" err="1"/>
              <a:t>Temos</a:t>
            </a:r>
            <a:r>
              <a:rPr lang="en-GB" dirty="0"/>
              <a:t> </a:t>
            </a:r>
            <a:r>
              <a:rPr lang="en-GB" dirty="0" err="1"/>
              <a:t>pavadinimas</a:t>
            </a:r>
            <a:r>
              <a:rPr lang="en-GB" dirty="0"/>
              <a:t> business</a:t>
            </a:r>
            <a:endParaRPr lang="en-LT" dirty="0"/>
          </a:p>
        </p:txBody>
      </p:sp>
      <p:pic>
        <p:nvPicPr>
          <p:cNvPr id="7" name="Picture 6">
            <a:extLst>
              <a:ext uri="{FF2B5EF4-FFF2-40B4-BE49-F238E27FC236}">
                <a16:creationId xmlns:a16="http://schemas.microsoft.com/office/drawing/2014/main" id="{C860C4B2-6137-D948-9403-5A742964DC6E}"/>
              </a:ext>
            </a:extLst>
          </p:cNvPr>
          <p:cNvPicPr>
            <a:picLocks noChangeAspect="1"/>
          </p:cNvPicPr>
          <p:nvPr userDrawn="1"/>
        </p:nvPicPr>
        <p:blipFill>
          <a:blip r:embed="rId2"/>
          <a:stretch>
            <a:fillRect/>
          </a:stretch>
        </p:blipFill>
        <p:spPr>
          <a:xfrm>
            <a:off x="408494" y="364935"/>
            <a:ext cx="313724" cy="395293"/>
          </a:xfrm>
          <a:prstGeom prst="rect">
            <a:avLst/>
          </a:prstGeom>
        </p:spPr>
      </p:pic>
      <p:sp>
        <p:nvSpPr>
          <p:cNvPr id="11" name="Picture Placeholder 2">
            <a:extLst>
              <a:ext uri="{FF2B5EF4-FFF2-40B4-BE49-F238E27FC236}">
                <a16:creationId xmlns:a16="http://schemas.microsoft.com/office/drawing/2014/main" id="{1D900395-3D89-8D47-9C09-3633E196C032}"/>
              </a:ext>
            </a:extLst>
          </p:cNvPr>
          <p:cNvSpPr>
            <a:spLocks noGrp="1"/>
          </p:cNvSpPr>
          <p:nvPr>
            <p:ph type="pic" idx="1"/>
          </p:nvPr>
        </p:nvSpPr>
        <p:spPr>
          <a:xfrm>
            <a:off x="-2" y="1125162"/>
            <a:ext cx="6096001" cy="459754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LT" dirty="0"/>
          </a:p>
        </p:txBody>
      </p:sp>
      <p:sp>
        <p:nvSpPr>
          <p:cNvPr id="6" name="Text Placeholder 3">
            <a:extLst>
              <a:ext uri="{FF2B5EF4-FFF2-40B4-BE49-F238E27FC236}">
                <a16:creationId xmlns:a16="http://schemas.microsoft.com/office/drawing/2014/main" id="{0E70547C-4E63-C04C-A6A0-08784AE3EF84}"/>
              </a:ext>
            </a:extLst>
          </p:cNvPr>
          <p:cNvSpPr>
            <a:spLocks noGrp="1"/>
          </p:cNvSpPr>
          <p:nvPr>
            <p:ph type="body" sz="half" idx="2" hasCustomPrompt="1"/>
          </p:nvPr>
        </p:nvSpPr>
        <p:spPr>
          <a:xfrm>
            <a:off x="7062851" y="3689935"/>
            <a:ext cx="4124203" cy="2533453"/>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lvl="0"/>
            <a:r>
              <a:rPr lang="en-GB" dirty="0" err="1"/>
              <a:t>Pellentesque</a:t>
            </a:r>
            <a:r>
              <a:rPr lang="en-GB" dirty="0"/>
              <a:t> habitant </a:t>
            </a:r>
            <a:r>
              <a:rPr lang="en-GB" dirty="0" err="1"/>
              <a:t>morbi</a:t>
            </a:r>
            <a:r>
              <a:rPr lang="en-GB" dirty="0"/>
              <a:t> </a:t>
            </a:r>
            <a:r>
              <a:rPr lang="en-GB" dirty="0" err="1"/>
              <a:t>tristique</a:t>
            </a:r>
            <a:r>
              <a:rPr lang="en-GB" dirty="0"/>
              <a:t> </a:t>
            </a:r>
            <a:r>
              <a:rPr lang="en-GB" dirty="0" err="1"/>
              <a:t>senectus</a:t>
            </a:r>
            <a:r>
              <a:rPr lang="en-GB" dirty="0"/>
              <a:t> et </a:t>
            </a:r>
            <a:r>
              <a:rPr lang="en-GB" dirty="0" err="1"/>
              <a:t>netus</a:t>
            </a:r>
            <a:r>
              <a:rPr lang="en-GB" dirty="0"/>
              <a:t> et </a:t>
            </a:r>
            <a:r>
              <a:rPr lang="en-GB" dirty="0" err="1"/>
              <a:t>malesuada</a:t>
            </a:r>
            <a:r>
              <a:rPr lang="en-GB" dirty="0"/>
              <a:t> fames ac </a:t>
            </a:r>
            <a:r>
              <a:rPr lang="en-GB" dirty="0" err="1"/>
              <a:t>turpis</a:t>
            </a:r>
            <a:r>
              <a:rPr lang="en-GB" dirty="0"/>
              <a:t> </a:t>
            </a:r>
            <a:r>
              <a:rPr lang="en-GB" dirty="0" err="1"/>
              <a:t>egestas</a:t>
            </a:r>
            <a:r>
              <a:rPr lang="en-GB" dirty="0"/>
              <a:t> </a:t>
            </a:r>
            <a:r>
              <a:rPr lang="en-GB" dirty="0" err="1"/>
              <a:t>pretium</a:t>
            </a:r>
            <a:r>
              <a:rPr lang="en-GB" dirty="0"/>
              <a:t> </a:t>
            </a:r>
            <a:r>
              <a:rPr lang="en-GB" dirty="0" err="1"/>
              <a:t>blandit</a:t>
            </a:r>
            <a:r>
              <a:rPr lang="en-GB" dirty="0"/>
              <a:t>.</a:t>
            </a:r>
          </a:p>
        </p:txBody>
      </p:sp>
    </p:spTree>
    <p:extLst>
      <p:ext uri="{BB962C8B-B14F-4D97-AF65-F5344CB8AC3E}">
        <p14:creationId xmlns:p14="http://schemas.microsoft.com/office/powerpoint/2010/main" val="151816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1 ic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1329872" y="637495"/>
            <a:ext cx="4184189" cy="2791506"/>
          </a:xfrm>
        </p:spPr>
        <p:txBody>
          <a:bodyPr>
            <a:normAutofit/>
          </a:bodyPr>
          <a:lstStyle>
            <a:lvl1pPr>
              <a:lnSpc>
                <a:spcPct val="100000"/>
              </a:lnSpc>
              <a:defRPr sz="3500"/>
            </a:lvl1pPr>
          </a:lstStyle>
          <a:p>
            <a:r>
              <a:rPr lang="en-GB" dirty="0" err="1"/>
              <a:t>Temos</a:t>
            </a:r>
            <a:r>
              <a:rPr lang="en-GB" dirty="0"/>
              <a:t> </a:t>
            </a:r>
            <a:r>
              <a:rPr lang="en-GB" dirty="0" err="1"/>
              <a:t>pavadinimas</a:t>
            </a:r>
            <a:r>
              <a:rPr lang="en-GB" dirty="0"/>
              <a:t> business</a:t>
            </a:r>
            <a:endParaRPr lang="en-LT" dirty="0"/>
          </a:p>
        </p:txBody>
      </p:sp>
      <p:pic>
        <p:nvPicPr>
          <p:cNvPr id="7" name="Picture 6">
            <a:extLst>
              <a:ext uri="{FF2B5EF4-FFF2-40B4-BE49-F238E27FC236}">
                <a16:creationId xmlns:a16="http://schemas.microsoft.com/office/drawing/2014/main" id="{C860C4B2-6137-D948-9403-5A742964DC6E}"/>
              </a:ext>
            </a:extLst>
          </p:cNvPr>
          <p:cNvPicPr>
            <a:picLocks noChangeAspect="1"/>
          </p:cNvPicPr>
          <p:nvPr userDrawn="1"/>
        </p:nvPicPr>
        <p:blipFill>
          <a:blip r:embed="rId2"/>
          <a:stretch>
            <a:fillRect/>
          </a:stretch>
        </p:blipFill>
        <p:spPr>
          <a:xfrm>
            <a:off x="408494" y="364935"/>
            <a:ext cx="313724" cy="395293"/>
          </a:xfrm>
          <a:prstGeom prst="rect">
            <a:avLst/>
          </a:prstGeom>
        </p:spPr>
      </p:pic>
      <p:sp>
        <p:nvSpPr>
          <p:cNvPr id="8" name="Rectangle 7">
            <a:extLst>
              <a:ext uri="{FF2B5EF4-FFF2-40B4-BE49-F238E27FC236}">
                <a16:creationId xmlns:a16="http://schemas.microsoft.com/office/drawing/2014/main" id="{D8CF0C59-B147-EF4C-880A-4931CF58A0DB}"/>
              </a:ext>
            </a:extLst>
          </p:cNvPr>
          <p:cNvSpPr/>
          <p:nvPr userDrawn="1"/>
        </p:nvSpPr>
        <p:spPr>
          <a:xfrm>
            <a:off x="6677941" y="0"/>
            <a:ext cx="5514060" cy="6858000"/>
          </a:xfrm>
          <a:prstGeom prst="rect">
            <a:avLst/>
          </a:prstGeom>
          <a:solidFill>
            <a:srgbClr val="302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T"/>
          </a:p>
        </p:txBody>
      </p:sp>
      <p:sp>
        <p:nvSpPr>
          <p:cNvPr id="10" name="Text Placeholder 3">
            <a:extLst>
              <a:ext uri="{FF2B5EF4-FFF2-40B4-BE49-F238E27FC236}">
                <a16:creationId xmlns:a16="http://schemas.microsoft.com/office/drawing/2014/main" id="{C7124E3A-97A3-8944-B35B-874803A7F9F5}"/>
              </a:ext>
            </a:extLst>
          </p:cNvPr>
          <p:cNvSpPr>
            <a:spLocks noGrp="1"/>
          </p:cNvSpPr>
          <p:nvPr>
            <p:ph type="body" sz="half" idx="10" hasCustomPrompt="1"/>
          </p:nvPr>
        </p:nvSpPr>
        <p:spPr>
          <a:xfrm>
            <a:off x="1329872" y="3381183"/>
            <a:ext cx="3539093" cy="2533453"/>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 </a:t>
            </a:r>
            <a:r>
              <a:rPr lang="en-GB" dirty="0" err="1"/>
              <a:t>Pellentesque</a:t>
            </a:r>
            <a:r>
              <a:rPr lang="en-GB" dirty="0"/>
              <a:t> habitant </a:t>
            </a:r>
            <a:r>
              <a:rPr lang="en-GB" dirty="0" err="1"/>
              <a:t>morbi</a:t>
            </a:r>
            <a:r>
              <a:rPr lang="en-GB" dirty="0"/>
              <a:t> </a:t>
            </a:r>
            <a:r>
              <a:rPr lang="en-GB" dirty="0" err="1"/>
              <a:t>tristique</a:t>
            </a:r>
            <a:r>
              <a:rPr lang="en-GB" dirty="0"/>
              <a:t> </a:t>
            </a:r>
            <a:r>
              <a:rPr lang="en-GB" dirty="0" err="1"/>
              <a:t>senectus</a:t>
            </a:r>
            <a:r>
              <a:rPr lang="en-GB" dirty="0"/>
              <a:t> et </a:t>
            </a:r>
            <a:r>
              <a:rPr lang="en-GB" dirty="0" err="1"/>
              <a:t>netus</a:t>
            </a:r>
            <a:r>
              <a:rPr lang="en-GB" dirty="0"/>
              <a:t> et </a:t>
            </a:r>
            <a:r>
              <a:rPr lang="en-GB" dirty="0" err="1"/>
              <a:t>malesuada</a:t>
            </a:r>
            <a:r>
              <a:rPr lang="en-GB" dirty="0"/>
              <a:t> fames ac </a:t>
            </a:r>
            <a:r>
              <a:rPr lang="en-GB" dirty="0" err="1"/>
              <a:t>turpis</a:t>
            </a:r>
            <a:r>
              <a:rPr lang="en-GB" dirty="0"/>
              <a:t> </a:t>
            </a:r>
            <a:r>
              <a:rPr lang="en-GB" dirty="0" err="1"/>
              <a:t>egestas</a:t>
            </a:r>
            <a:r>
              <a:rPr lang="en-GB" dirty="0"/>
              <a:t> </a:t>
            </a:r>
            <a:r>
              <a:rPr lang="en-GB" dirty="0" err="1"/>
              <a:t>pretium</a:t>
            </a:r>
            <a:r>
              <a:rPr lang="en-GB" dirty="0"/>
              <a:t> </a:t>
            </a:r>
            <a:r>
              <a:rPr lang="en-GB" dirty="0" err="1"/>
              <a:t>blandit</a:t>
            </a:r>
            <a:r>
              <a:rPr lang="en-GB" dirty="0"/>
              <a:t>.</a:t>
            </a:r>
          </a:p>
        </p:txBody>
      </p:sp>
    </p:spTree>
    <p:extLst>
      <p:ext uri="{BB962C8B-B14F-4D97-AF65-F5344CB8AC3E}">
        <p14:creationId xmlns:p14="http://schemas.microsoft.com/office/powerpoint/2010/main" val="3134336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more 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1329872" y="637495"/>
            <a:ext cx="4184189" cy="2791506"/>
          </a:xfrm>
        </p:spPr>
        <p:txBody>
          <a:bodyPr>
            <a:normAutofit/>
          </a:bodyPr>
          <a:lstStyle>
            <a:lvl1pPr>
              <a:lnSpc>
                <a:spcPct val="100000"/>
              </a:lnSpc>
              <a:defRPr sz="3500"/>
            </a:lvl1pPr>
          </a:lstStyle>
          <a:p>
            <a:r>
              <a:rPr lang="en-GB" dirty="0" err="1"/>
              <a:t>Temos</a:t>
            </a:r>
            <a:r>
              <a:rPr lang="en-GB" dirty="0"/>
              <a:t> </a:t>
            </a:r>
            <a:r>
              <a:rPr lang="en-GB" dirty="0" err="1"/>
              <a:t>pavadinimas</a:t>
            </a:r>
            <a:r>
              <a:rPr lang="en-GB" dirty="0"/>
              <a:t> business</a:t>
            </a:r>
            <a:endParaRPr lang="en-LT" dirty="0"/>
          </a:p>
        </p:txBody>
      </p:sp>
      <p:pic>
        <p:nvPicPr>
          <p:cNvPr id="7" name="Picture 6">
            <a:extLst>
              <a:ext uri="{FF2B5EF4-FFF2-40B4-BE49-F238E27FC236}">
                <a16:creationId xmlns:a16="http://schemas.microsoft.com/office/drawing/2014/main" id="{C860C4B2-6137-D948-9403-5A742964DC6E}"/>
              </a:ext>
            </a:extLst>
          </p:cNvPr>
          <p:cNvPicPr>
            <a:picLocks noChangeAspect="1"/>
          </p:cNvPicPr>
          <p:nvPr userDrawn="1"/>
        </p:nvPicPr>
        <p:blipFill>
          <a:blip r:embed="rId2"/>
          <a:stretch>
            <a:fillRect/>
          </a:stretch>
        </p:blipFill>
        <p:spPr>
          <a:xfrm>
            <a:off x="408494" y="364935"/>
            <a:ext cx="313724" cy="395293"/>
          </a:xfrm>
          <a:prstGeom prst="rect">
            <a:avLst/>
          </a:prstGeom>
        </p:spPr>
      </p:pic>
      <p:sp>
        <p:nvSpPr>
          <p:cNvPr id="10" name="Text Placeholder 3">
            <a:extLst>
              <a:ext uri="{FF2B5EF4-FFF2-40B4-BE49-F238E27FC236}">
                <a16:creationId xmlns:a16="http://schemas.microsoft.com/office/drawing/2014/main" id="{C7124E3A-97A3-8944-B35B-874803A7F9F5}"/>
              </a:ext>
            </a:extLst>
          </p:cNvPr>
          <p:cNvSpPr>
            <a:spLocks noGrp="1"/>
          </p:cNvSpPr>
          <p:nvPr>
            <p:ph type="body" sz="half" idx="10" hasCustomPrompt="1"/>
          </p:nvPr>
        </p:nvSpPr>
        <p:spPr>
          <a:xfrm>
            <a:off x="1329872" y="3687052"/>
            <a:ext cx="4053786" cy="2533453"/>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lvl="0"/>
            <a:r>
              <a:rPr lang="en-GB" dirty="0" err="1"/>
              <a:t>Pellentesque</a:t>
            </a:r>
            <a:r>
              <a:rPr lang="en-GB" dirty="0"/>
              <a:t> habitant </a:t>
            </a:r>
            <a:r>
              <a:rPr lang="en-GB" dirty="0" err="1"/>
              <a:t>morbi</a:t>
            </a:r>
            <a:r>
              <a:rPr lang="en-GB" dirty="0"/>
              <a:t> </a:t>
            </a:r>
            <a:r>
              <a:rPr lang="en-GB" dirty="0" err="1"/>
              <a:t>tristique</a:t>
            </a:r>
            <a:r>
              <a:rPr lang="en-GB" dirty="0"/>
              <a:t> </a:t>
            </a:r>
            <a:r>
              <a:rPr lang="en-GB" dirty="0" err="1"/>
              <a:t>senectus</a:t>
            </a:r>
            <a:r>
              <a:rPr lang="en-GB" dirty="0"/>
              <a:t> et </a:t>
            </a:r>
            <a:r>
              <a:rPr lang="en-GB" dirty="0" err="1"/>
              <a:t>netus</a:t>
            </a:r>
            <a:r>
              <a:rPr lang="en-GB" dirty="0"/>
              <a:t> et </a:t>
            </a:r>
            <a:r>
              <a:rPr lang="en-GB" dirty="0" err="1"/>
              <a:t>malesuada</a:t>
            </a:r>
            <a:r>
              <a:rPr lang="en-GB" dirty="0"/>
              <a:t> fames ac </a:t>
            </a:r>
            <a:r>
              <a:rPr lang="en-GB" dirty="0" err="1"/>
              <a:t>turpis</a:t>
            </a:r>
            <a:r>
              <a:rPr lang="en-GB" dirty="0"/>
              <a:t> </a:t>
            </a:r>
            <a:r>
              <a:rPr lang="en-GB" dirty="0" err="1"/>
              <a:t>egestas</a:t>
            </a:r>
            <a:r>
              <a:rPr lang="en-GB" dirty="0"/>
              <a:t> </a:t>
            </a:r>
            <a:r>
              <a:rPr lang="en-GB" dirty="0" err="1"/>
              <a:t>pretium</a:t>
            </a:r>
            <a:r>
              <a:rPr lang="en-GB" dirty="0"/>
              <a:t> </a:t>
            </a:r>
            <a:r>
              <a:rPr lang="en-GB" dirty="0" err="1"/>
              <a:t>blandit</a:t>
            </a:r>
            <a:r>
              <a:rPr lang="en-GB" dirty="0"/>
              <a:t>.</a:t>
            </a:r>
          </a:p>
        </p:txBody>
      </p:sp>
      <p:sp>
        <p:nvSpPr>
          <p:cNvPr id="9" name="Text Placeholder 3">
            <a:extLst>
              <a:ext uri="{FF2B5EF4-FFF2-40B4-BE49-F238E27FC236}">
                <a16:creationId xmlns:a16="http://schemas.microsoft.com/office/drawing/2014/main" id="{EA07DEDC-0B2B-2D41-89F9-07D962351078}"/>
              </a:ext>
            </a:extLst>
          </p:cNvPr>
          <p:cNvSpPr>
            <a:spLocks noGrp="1"/>
          </p:cNvSpPr>
          <p:nvPr>
            <p:ph type="body" sz="half" idx="11" hasCustomPrompt="1"/>
          </p:nvPr>
        </p:nvSpPr>
        <p:spPr>
          <a:xfrm>
            <a:off x="6121715" y="3534452"/>
            <a:ext cx="1892836" cy="723567"/>
          </a:xfrm>
        </p:spPr>
        <p:txBody>
          <a:bodyPr>
            <a:normAutofit/>
          </a:bodyPr>
          <a:lstStyle>
            <a:lvl1pPr marL="0" indent="0" algn="ctr">
              <a:lnSpc>
                <a:spcPts val="114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endParaRPr lang="en-GB" dirty="0"/>
          </a:p>
          <a:p>
            <a:pPr lvl="0"/>
            <a:r>
              <a:rPr lang="en-GB" dirty="0"/>
              <a:t>ipsum</a:t>
            </a:r>
          </a:p>
        </p:txBody>
      </p:sp>
      <p:sp>
        <p:nvSpPr>
          <p:cNvPr id="12" name="Text Placeholder 3">
            <a:extLst>
              <a:ext uri="{FF2B5EF4-FFF2-40B4-BE49-F238E27FC236}">
                <a16:creationId xmlns:a16="http://schemas.microsoft.com/office/drawing/2014/main" id="{8B797235-AC31-C74E-82C0-94A1FC49E987}"/>
              </a:ext>
            </a:extLst>
          </p:cNvPr>
          <p:cNvSpPr>
            <a:spLocks noGrp="1"/>
          </p:cNvSpPr>
          <p:nvPr>
            <p:ph type="body" sz="half" idx="12" hasCustomPrompt="1"/>
          </p:nvPr>
        </p:nvSpPr>
        <p:spPr>
          <a:xfrm>
            <a:off x="7913614" y="3534452"/>
            <a:ext cx="1892836" cy="723567"/>
          </a:xfrm>
        </p:spPr>
        <p:txBody>
          <a:bodyPr>
            <a:normAutofit/>
          </a:bodyPr>
          <a:lstStyle>
            <a:lvl1pPr marL="0" indent="0" algn="ctr">
              <a:lnSpc>
                <a:spcPts val="114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endParaRPr lang="en-GB" dirty="0"/>
          </a:p>
          <a:p>
            <a:pPr lvl="0"/>
            <a:r>
              <a:rPr lang="en-GB" dirty="0"/>
              <a:t>ipsum</a:t>
            </a:r>
          </a:p>
        </p:txBody>
      </p:sp>
      <p:sp>
        <p:nvSpPr>
          <p:cNvPr id="14" name="Text Placeholder 3">
            <a:extLst>
              <a:ext uri="{FF2B5EF4-FFF2-40B4-BE49-F238E27FC236}">
                <a16:creationId xmlns:a16="http://schemas.microsoft.com/office/drawing/2014/main" id="{25B6226E-73DE-C642-A2D7-37FBA265AC47}"/>
              </a:ext>
            </a:extLst>
          </p:cNvPr>
          <p:cNvSpPr>
            <a:spLocks noGrp="1"/>
          </p:cNvSpPr>
          <p:nvPr>
            <p:ph type="body" sz="half" idx="13" hasCustomPrompt="1"/>
          </p:nvPr>
        </p:nvSpPr>
        <p:spPr>
          <a:xfrm>
            <a:off x="9705513" y="3534452"/>
            <a:ext cx="1892836" cy="723567"/>
          </a:xfrm>
        </p:spPr>
        <p:txBody>
          <a:bodyPr>
            <a:normAutofit/>
          </a:bodyPr>
          <a:lstStyle>
            <a:lvl1pPr marL="0" indent="0" algn="ctr">
              <a:lnSpc>
                <a:spcPts val="114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endParaRPr lang="en-GB" dirty="0"/>
          </a:p>
          <a:p>
            <a:pPr lvl="0"/>
            <a:r>
              <a:rPr lang="en-GB" dirty="0"/>
              <a:t>ipsum</a:t>
            </a:r>
          </a:p>
        </p:txBody>
      </p:sp>
    </p:spTree>
    <p:extLst>
      <p:ext uri="{BB962C8B-B14F-4D97-AF65-F5344CB8AC3E}">
        <p14:creationId xmlns:p14="http://schemas.microsoft.com/office/powerpoint/2010/main" val="406120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more icons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0E444-E3F9-0148-A523-2F263BB7B9FD}"/>
              </a:ext>
            </a:extLst>
          </p:cNvPr>
          <p:cNvSpPr>
            <a:spLocks noGrp="1"/>
          </p:cNvSpPr>
          <p:nvPr>
            <p:ph type="title" hasCustomPrompt="1"/>
          </p:nvPr>
        </p:nvSpPr>
        <p:spPr>
          <a:xfrm>
            <a:off x="1329872" y="637495"/>
            <a:ext cx="4184189" cy="2791506"/>
          </a:xfrm>
        </p:spPr>
        <p:txBody>
          <a:bodyPr>
            <a:normAutofit/>
          </a:bodyPr>
          <a:lstStyle>
            <a:lvl1pPr>
              <a:lnSpc>
                <a:spcPct val="100000"/>
              </a:lnSpc>
              <a:defRPr sz="3500"/>
            </a:lvl1pPr>
          </a:lstStyle>
          <a:p>
            <a:r>
              <a:rPr lang="en-GB" dirty="0" err="1"/>
              <a:t>Temos</a:t>
            </a:r>
            <a:r>
              <a:rPr lang="en-GB" dirty="0"/>
              <a:t> </a:t>
            </a:r>
            <a:r>
              <a:rPr lang="en-GB" dirty="0" err="1"/>
              <a:t>pavadinimas</a:t>
            </a:r>
            <a:r>
              <a:rPr lang="en-GB" dirty="0"/>
              <a:t> business</a:t>
            </a:r>
            <a:endParaRPr lang="en-LT" dirty="0"/>
          </a:p>
        </p:txBody>
      </p:sp>
      <p:pic>
        <p:nvPicPr>
          <p:cNvPr id="7" name="Picture 6">
            <a:extLst>
              <a:ext uri="{FF2B5EF4-FFF2-40B4-BE49-F238E27FC236}">
                <a16:creationId xmlns:a16="http://schemas.microsoft.com/office/drawing/2014/main" id="{C860C4B2-6137-D948-9403-5A742964DC6E}"/>
              </a:ext>
            </a:extLst>
          </p:cNvPr>
          <p:cNvPicPr>
            <a:picLocks noChangeAspect="1"/>
          </p:cNvPicPr>
          <p:nvPr userDrawn="1"/>
        </p:nvPicPr>
        <p:blipFill>
          <a:blip r:embed="rId2"/>
          <a:stretch>
            <a:fillRect/>
          </a:stretch>
        </p:blipFill>
        <p:spPr>
          <a:xfrm>
            <a:off x="408494" y="364935"/>
            <a:ext cx="313724" cy="395293"/>
          </a:xfrm>
          <a:prstGeom prst="rect">
            <a:avLst/>
          </a:prstGeom>
        </p:spPr>
      </p:pic>
      <p:sp>
        <p:nvSpPr>
          <p:cNvPr id="10" name="Text Placeholder 3">
            <a:extLst>
              <a:ext uri="{FF2B5EF4-FFF2-40B4-BE49-F238E27FC236}">
                <a16:creationId xmlns:a16="http://schemas.microsoft.com/office/drawing/2014/main" id="{C7124E3A-97A3-8944-B35B-874803A7F9F5}"/>
              </a:ext>
            </a:extLst>
          </p:cNvPr>
          <p:cNvSpPr>
            <a:spLocks noGrp="1"/>
          </p:cNvSpPr>
          <p:nvPr>
            <p:ph type="body" sz="half" idx="10" hasCustomPrompt="1"/>
          </p:nvPr>
        </p:nvSpPr>
        <p:spPr>
          <a:xfrm>
            <a:off x="1329872" y="3687052"/>
            <a:ext cx="4053786" cy="2533453"/>
          </a:xfrm>
        </p:spPr>
        <p:txBody>
          <a:bodyPr>
            <a:normAutofit/>
          </a:bodyPr>
          <a:lstStyle>
            <a:lvl1pPr marL="0" indent="0">
              <a:lnSpc>
                <a:spcPct val="130000"/>
              </a:lnSpc>
              <a:buNone/>
              <a:defRPr sz="12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 </a:t>
            </a:r>
            <a:r>
              <a:rPr lang="en-GB" dirty="0" err="1"/>
              <a:t>iaculis</a:t>
            </a:r>
            <a:r>
              <a:rPr lang="en-GB" dirty="0"/>
              <a:t> </a:t>
            </a:r>
            <a:r>
              <a:rPr lang="en-GB" dirty="0" err="1"/>
              <a:t>vel</a:t>
            </a:r>
            <a:r>
              <a:rPr lang="en-GB" dirty="0"/>
              <a:t> </a:t>
            </a:r>
            <a:r>
              <a:rPr lang="en-GB" dirty="0" err="1"/>
              <a:t>condimentum</a:t>
            </a:r>
            <a:r>
              <a:rPr lang="en-GB" dirty="0"/>
              <a:t> </a:t>
            </a:r>
            <a:r>
              <a:rPr lang="en-GB" dirty="0" err="1"/>
              <a:t>vel</a:t>
            </a:r>
            <a:r>
              <a:rPr lang="en-GB" dirty="0"/>
              <a:t>, </a:t>
            </a:r>
            <a:r>
              <a:rPr lang="en-GB" dirty="0" err="1"/>
              <a:t>eleifend</a:t>
            </a:r>
            <a:r>
              <a:rPr lang="en-GB" dirty="0"/>
              <a:t> sit </a:t>
            </a:r>
            <a:r>
              <a:rPr lang="en-GB" dirty="0" err="1"/>
              <a:t>amet</a:t>
            </a:r>
            <a:r>
              <a:rPr lang="en-GB" dirty="0"/>
              <a:t> </a:t>
            </a:r>
            <a:r>
              <a:rPr lang="en-GB" dirty="0" err="1"/>
              <a:t>felis</a:t>
            </a:r>
            <a:r>
              <a:rPr lang="en-GB" dirty="0"/>
              <a:t>. In </a:t>
            </a:r>
            <a:r>
              <a:rPr lang="en-GB" dirty="0" err="1"/>
              <a:t>mauris</a:t>
            </a:r>
            <a:r>
              <a:rPr lang="en-GB" dirty="0"/>
              <a:t> </a:t>
            </a:r>
            <a:r>
              <a:rPr lang="en-GB" dirty="0" err="1"/>
              <a:t>nunc</a:t>
            </a:r>
            <a:r>
              <a:rPr lang="en-GB" dirty="0"/>
              <a:t>, </a:t>
            </a:r>
            <a:r>
              <a:rPr lang="en-GB" dirty="0" err="1"/>
              <a:t>scelerisque</a:t>
            </a:r>
            <a:r>
              <a:rPr lang="en-GB" dirty="0"/>
              <a:t> non </a:t>
            </a:r>
            <a:r>
              <a:rPr lang="en-GB" dirty="0" err="1"/>
              <a:t>massa</a:t>
            </a:r>
            <a:r>
              <a:rPr lang="en-GB" dirty="0"/>
              <a:t> </a:t>
            </a:r>
            <a:r>
              <a:rPr lang="en-GB" dirty="0" err="1"/>
              <a:t>quis</a:t>
            </a:r>
            <a:r>
              <a:rPr lang="en-GB" dirty="0"/>
              <a:t>, </a:t>
            </a:r>
            <a:r>
              <a:rPr lang="en-GB" dirty="0" err="1"/>
              <a:t>bibendum</a:t>
            </a:r>
            <a:r>
              <a:rPr lang="en-GB" dirty="0"/>
              <a:t> </a:t>
            </a:r>
            <a:r>
              <a:rPr lang="en-GB" dirty="0" err="1"/>
              <a:t>suscipit</a:t>
            </a:r>
            <a:r>
              <a:rPr lang="en-GB" dirty="0"/>
              <a:t> </a:t>
            </a:r>
            <a:r>
              <a:rPr lang="en-GB" dirty="0" err="1"/>
              <a:t>risus</a:t>
            </a:r>
            <a:r>
              <a:rPr lang="en-GB" dirty="0"/>
              <a:t>.</a:t>
            </a:r>
          </a:p>
          <a:p>
            <a:pPr lvl="0"/>
            <a:r>
              <a:rPr lang="en-GB" dirty="0" err="1"/>
              <a:t>Pellentesque</a:t>
            </a:r>
            <a:r>
              <a:rPr lang="en-GB" dirty="0"/>
              <a:t> habitant </a:t>
            </a:r>
            <a:r>
              <a:rPr lang="en-GB" dirty="0" err="1"/>
              <a:t>morbi</a:t>
            </a:r>
            <a:r>
              <a:rPr lang="en-GB" dirty="0"/>
              <a:t> </a:t>
            </a:r>
            <a:r>
              <a:rPr lang="en-GB" dirty="0" err="1"/>
              <a:t>tristique</a:t>
            </a:r>
            <a:r>
              <a:rPr lang="en-GB" dirty="0"/>
              <a:t> </a:t>
            </a:r>
            <a:r>
              <a:rPr lang="en-GB" dirty="0" err="1"/>
              <a:t>senectus</a:t>
            </a:r>
            <a:r>
              <a:rPr lang="en-GB" dirty="0"/>
              <a:t> et </a:t>
            </a:r>
            <a:r>
              <a:rPr lang="en-GB" dirty="0" err="1"/>
              <a:t>netus</a:t>
            </a:r>
            <a:r>
              <a:rPr lang="en-GB" dirty="0"/>
              <a:t> et </a:t>
            </a:r>
            <a:r>
              <a:rPr lang="en-GB" dirty="0" err="1"/>
              <a:t>malesuada</a:t>
            </a:r>
            <a:r>
              <a:rPr lang="en-GB" dirty="0"/>
              <a:t> fames ac </a:t>
            </a:r>
            <a:r>
              <a:rPr lang="en-GB" dirty="0" err="1"/>
              <a:t>turpis</a:t>
            </a:r>
            <a:r>
              <a:rPr lang="en-GB" dirty="0"/>
              <a:t> </a:t>
            </a:r>
            <a:r>
              <a:rPr lang="en-GB" dirty="0" err="1"/>
              <a:t>egestas</a:t>
            </a:r>
            <a:r>
              <a:rPr lang="en-GB" dirty="0"/>
              <a:t> </a:t>
            </a:r>
            <a:r>
              <a:rPr lang="en-GB" dirty="0" err="1"/>
              <a:t>pretium</a:t>
            </a:r>
            <a:r>
              <a:rPr lang="en-GB" dirty="0"/>
              <a:t> </a:t>
            </a:r>
            <a:r>
              <a:rPr lang="en-GB" dirty="0" err="1"/>
              <a:t>blandit</a:t>
            </a:r>
            <a:r>
              <a:rPr lang="en-GB" dirty="0"/>
              <a:t>.</a:t>
            </a:r>
          </a:p>
        </p:txBody>
      </p:sp>
      <p:sp>
        <p:nvSpPr>
          <p:cNvPr id="9" name="Text Placeholder 3">
            <a:extLst>
              <a:ext uri="{FF2B5EF4-FFF2-40B4-BE49-F238E27FC236}">
                <a16:creationId xmlns:a16="http://schemas.microsoft.com/office/drawing/2014/main" id="{EA07DEDC-0B2B-2D41-89F9-07D962351078}"/>
              </a:ext>
            </a:extLst>
          </p:cNvPr>
          <p:cNvSpPr>
            <a:spLocks noGrp="1"/>
          </p:cNvSpPr>
          <p:nvPr>
            <p:ph type="body" sz="half" idx="11" hasCustomPrompt="1"/>
          </p:nvPr>
        </p:nvSpPr>
        <p:spPr>
          <a:xfrm>
            <a:off x="7724483" y="2630328"/>
            <a:ext cx="3795191" cy="528050"/>
          </a:xfrm>
        </p:spPr>
        <p:txBody>
          <a:bodyPr>
            <a:normAutofit/>
          </a:bodyPr>
          <a:lstStyle>
            <a:lvl1pPr marL="0" indent="0" algn="l">
              <a:lnSpc>
                <a:spcPts val="1140"/>
              </a:lnSpc>
              <a:buNone/>
              <a:defRPr sz="15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a:t>
            </a:r>
          </a:p>
        </p:txBody>
      </p:sp>
      <p:sp>
        <p:nvSpPr>
          <p:cNvPr id="11" name="Text Placeholder 3">
            <a:extLst>
              <a:ext uri="{FF2B5EF4-FFF2-40B4-BE49-F238E27FC236}">
                <a16:creationId xmlns:a16="http://schemas.microsoft.com/office/drawing/2014/main" id="{B6A95EFD-E010-F34A-B233-308064CA9D7E}"/>
              </a:ext>
            </a:extLst>
          </p:cNvPr>
          <p:cNvSpPr>
            <a:spLocks noGrp="1"/>
          </p:cNvSpPr>
          <p:nvPr>
            <p:ph type="body" sz="half" idx="12" hasCustomPrompt="1"/>
          </p:nvPr>
        </p:nvSpPr>
        <p:spPr>
          <a:xfrm>
            <a:off x="7724483" y="3647470"/>
            <a:ext cx="3795191" cy="528050"/>
          </a:xfrm>
        </p:spPr>
        <p:txBody>
          <a:bodyPr>
            <a:normAutofit/>
          </a:bodyPr>
          <a:lstStyle>
            <a:lvl1pPr marL="0" indent="0" algn="l">
              <a:lnSpc>
                <a:spcPts val="1140"/>
              </a:lnSpc>
              <a:buNone/>
              <a:defRPr sz="15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a:t>
            </a:r>
          </a:p>
        </p:txBody>
      </p:sp>
      <p:sp>
        <p:nvSpPr>
          <p:cNvPr id="15" name="Text Placeholder 3">
            <a:extLst>
              <a:ext uri="{FF2B5EF4-FFF2-40B4-BE49-F238E27FC236}">
                <a16:creationId xmlns:a16="http://schemas.microsoft.com/office/drawing/2014/main" id="{A68C9AC0-0832-7C48-A502-43BBA46A1269}"/>
              </a:ext>
            </a:extLst>
          </p:cNvPr>
          <p:cNvSpPr>
            <a:spLocks noGrp="1"/>
          </p:cNvSpPr>
          <p:nvPr>
            <p:ph type="body" sz="half" idx="13" hasCustomPrompt="1"/>
          </p:nvPr>
        </p:nvSpPr>
        <p:spPr>
          <a:xfrm>
            <a:off x="7724483" y="4664612"/>
            <a:ext cx="3795191" cy="528050"/>
          </a:xfrm>
        </p:spPr>
        <p:txBody>
          <a:bodyPr>
            <a:normAutofit/>
          </a:bodyPr>
          <a:lstStyle>
            <a:lvl1pPr marL="0" indent="0" algn="l">
              <a:lnSpc>
                <a:spcPts val="1140"/>
              </a:lnSpc>
              <a:buNone/>
              <a:defRPr sz="1500">
                <a:solidFill>
                  <a:srgbClr val="30275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err="1"/>
              <a:t>Phasellus</a:t>
            </a:r>
            <a:r>
              <a:rPr lang="en-GB" dirty="0"/>
              <a:t> </a:t>
            </a:r>
            <a:r>
              <a:rPr lang="en-GB" dirty="0" err="1"/>
              <a:t>erat</a:t>
            </a:r>
            <a:r>
              <a:rPr lang="en-GB" dirty="0"/>
              <a:t> ipsum</a:t>
            </a:r>
          </a:p>
        </p:txBody>
      </p:sp>
    </p:spTree>
    <p:extLst>
      <p:ext uri="{BB962C8B-B14F-4D97-AF65-F5344CB8AC3E}">
        <p14:creationId xmlns:p14="http://schemas.microsoft.com/office/powerpoint/2010/main" val="1022430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562386-6262-E440-9CE5-565BAEEBAF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LT" dirty="0"/>
          </a:p>
        </p:txBody>
      </p:sp>
      <p:sp>
        <p:nvSpPr>
          <p:cNvPr id="3" name="Text Placeholder 2">
            <a:extLst>
              <a:ext uri="{FF2B5EF4-FFF2-40B4-BE49-F238E27FC236}">
                <a16:creationId xmlns:a16="http://schemas.microsoft.com/office/drawing/2014/main" id="{0341DD1D-A5D1-FB48-A538-E297E564A0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LT" dirty="0"/>
          </a:p>
        </p:txBody>
      </p:sp>
      <p:sp>
        <p:nvSpPr>
          <p:cNvPr id="4" name="Date Placeholder 3">
            <a:extLst>
              <a:ext uri="{FF2B5EF4-FFF2-40B4-BE49-F238E27FC236}">
                <a16:creationId xmlns:a16="http://schemas.microsoft.com/office/drawing/2014/main" id="{7900D542-9650-7546-897C-755FCA82B7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02/25</a:t>
            </a:r>
            <a:endParaRPr lang="en-LT"/>
          </a:p>
        </p:txBody>
      </p:sp>
      <p:sp>
        <p:nvSpPr>
          <p:cNvPr id="5" name="Footer Placeholder 4">
            <a:extLst>
              <a:ext uri="{FF2B5EF4-FFF2-40B4-BE49-F238E27FC236}">
                <a16:creationId xmlns:a16="http://schemas.microsoft.com/office/drawing/2014/main" id="{329CAC18-1AEE-9848-A7D6-012C0C3C6E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LT"/>
          </a:p>
        </p:txBody>
      </p:sp>
      <p:sp>
        <p:nvSpPr>
          <p:cNvPr id="6" name="Slide Number Placeholder 5">
            <a:extLst>
              <a:ext uri="{FF2B5EF4-FFF2-40B4-BE49-F238E27FC236}">
                <a16:creationId xmlns:a16="http://schemas.microsoft.com/office/drawing/2014/main" id="{D73852C8-0043-C749-8726-1D08F37795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15081F-BF14-DE4F-AC4E-3A8AAFFFE81B}" type="slidenum">
              <a:rPr lang="en-LT" smtClean="0"/>
              <a:t>‹#›</a:t>
            </a:fld>
            <a:endParaRPr lang="en-LT"/>
          </a:p>
        </p:txBody>
      </p:sp>
    </p:spTree>
    <p:extLst>
      <p:ext uri="{BB962C8B-B14F-4D97-AF65-F5344CB8AC3E}">
        <p14:creationId xmlns:p14="http://schemas.microsoft.com/office/powerpoint/2010/main" val="2927916736"/>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50"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 id="2147483680" r:id="rId16"/>
    <p:sldLayoutId id="2147483681" r:id="rId17"/>
    <p:sldLayoutId id="2147483682" r:id="rId18"/>
    <p:sldLayoutId id="2147483683" r:id="rId19"/>
    <p:sldLayoutId id="2147483684" r:id="rId20"/>
    <p:sldLayoutId id="2147483685" r:id="rId21"/>
    <p:sldLayoutId id="2147483686" r:id="rId22"/>
    <p:sldLayoutId id="2147483687" r:id="rId23"/>
    <p:sldLayoutId id="2147483688" r:id="rId24"/>
    <p:sldLayoutId id="2147483689" r:id="rId25"/>
    <p:sldLayoutId id="2147483666" r:id="rId26"/>
    <p:sldLayoutId id="2147483690" r:id="rId27"/>
    <p:sldLayoutId id="2147483655" r:id="rId28"/>
  </p:sldLayoutIdLst>
  <p:hf sldNum="0" hdr="0" ftr="0"/>
  <p:txStyles>
    <p:titleStyle>
      <a:lvl1pPr algn="l" defTabSz="914400" rtl="0" eaLnBrk="1" latinLnBrk="0" hangingPunct="1">
        <a:lnSpc>
          <a:spcPct val="90000"/>
        </a:lnSpc>
        <a:spcBef>
          <a:spcPct val="0"/>
        </a:spcBef>
        <a:buNone/>
        <a:defRPr sz="35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tačiakampis 6">
            <a:extLst>
              <a:ext uri="{FF2B5EF4-FFF2-40B4-BE49-F238E27FC236}">
                <a16:creationId xmlns:a16="http://schemas.microsoft.com/office/drawing/2014/main" id="{C4E28A2F-9DD5-F3F6-F234-2D48E91546D7}"/>
              </a:ext>
            </a:extLst>
          </p:cNvPr>
          <p:cNvSpPr/>
          <p:nvPr/>
        </p:nvSpPr>
        <p:spPr>
          <a:xfrm>
            <a:off x="223522" y="5176299"/>
            <a:ext cx="2775005" cy="1578334"/>
          </a:xfrm>
          <a:prstGeom prst="rect">
            <a:avLst/>
          </a:prstGeom>
          <a:solidFill>
            <a:srgbClr val="302757"/>
          </a:solidFill>
          <a:ln>
            <a:solidFill>
              <a:srgbClr val="302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4496B2-C469-654D-8D0A-DDAC68DA26B9}"/>
              </a:ext>
            </a:extLst>
          </p:cNvPr>
          <p:cNvSpPr>
            <a:spLocks noGrp="1"/>
          </p:cNvSpPr>
          <p:nvPr>
            <p:ph type="ctrTitle"/>
          </p:nvPr>
        </p:nvSpPr>
        <p:spPr>
          <a:xfrm>
            <a:off x="835070" y="689571"/>
            <a:ext cx="10290130" cy="1578334"/>
          </a:xfrm>
        </p:spPr>
        <p:txBody>
          <a:bodyPr/>
          <a:lstStyle/>
          <a:p>
            <a:r>
              <a:rPr lang="en-US" b="1" dirty="0"/>
              <a:t>Does current performance and charging regulation really facilitate resilience of ATM industry?</a:t>
            </a:r>
          </a:p>
        </p:txBody>
      </p:sp>
      <p:sp>
        <p:nvSpPr>
          <p:cNvPr id="3" name="Subtitle 2">
            <a:extLst>
              <a:ext uri="{FF2B5EF4-FFF2-40B4-BE49-F238E27FC236}">
                <a16:creationId xmlns:a16="http://schemas.microsoft.com/office/drawing/2014/main" id="{84B2C114-E3D8-1543-B0BF-27BA73BF30D6}"/>
              </a:ext>
            </a:extLst>
          </p:cNvPr>
          <p:cNvSpPr>
            <a:spLocks noGrp="1"/>
          </p:cNvSpPr>
          <p:nvPr>
            <p:ph type="subTitle" idx="1"/>
          </p:nvPr>
        </p:nvSpPr>
        <p:spPr>
          <a:xfrm>
            <a:off x="835070" y="3100136"/>
            <a:ext cx="7495908" cy="1243932"/>
          </a:xfrm>
        </p:spPr>
        <p:txBody>
          <a:bodyPr vert="horz" lIns="91440" tIns="45720" rIns="91440" bIns="45720" rtlCol="0" anchor="t">
            <a:normAutofit/>
          </a:bodyPr>
          <a:lstStyle/>
          <a:p>
            <a:r>
              <a:rPr lang="lt-LT" sz="2000" dirty="0">
                <a:latin typeface="Verdana"/>
                <a:ea typeface="Verdana"/>
              </a:rPr>
              <a:t>Vilma Deltuvaitė</a:t>
            </a:r>
            <a:endParaRPr lang="en-US" sz="2000" dirty="0">
              <a:latin typeface="Verdana"/>
              <a:ea typeface="Verdana"/>
            </a:endParaRPr>
          </a:p>
          <a:p>
            <a:r>
              <a:rPr lang="en-US" dirty="0">
                <a:latin typeface="Verdana"/>
                <a:ea typeface="Verdana"/>
              </a:rPr>
              <a:t>Economic Expert at the Centre of Sustainable Economics and Analytics, Innovation Agency Lithuania, Vilnius, Lithuania</a:t>
            </a:r>
          </a:p>
        </p:txBody>
      </p:sp>
      <p:pic>
        <p:nvPicPr>
          <p:cNvPr id="6" name="Paveikslėlis 5" descr="Paveikslėlis, kuriame yra žinutė&#10;&#10;Automatiškai sugeneruotas aprašymas">
            <a:extLst>
              <a:ext uri="{FF2B5EF4-FFF2-40B4-BE49-F238E27FC236}">
                <a16:creationId xmlns:a16="http://schemas.microsoft.com/office/drawing/2014/main" id="{0C3C92F2-D090-9573-44CF-78A0C9F7B391}"/>
              </a:ext>
            </a:extLst>
          </p:cNvPr>
          <p:cNvPicPr>
            <a:picLocks noChangeAspect="1"/>
          </p:cNvPicPr>
          <p:nvPr/>
        </p:nvPicPr>
        <p:blipFill>
          <a:blip r:embed="rId2"/>
          <a:stretch>
            <a:fillRect/>
          </a:stretch>
        </p:blipFill>
        <p:spPr>
          <a:xfrm>
            <a:off x="480086" y="5536311"/>
            <a:ext cx="2261879" cy="1097859"/>
          </a:xfrm>
          <a:prstGeom prst="rect">
            <a:avLst/>
          </a:prstGeom>
        </p:spPr>
      </p:pic>
      <p:sp>
        <p:nvSpPr>
          <p:cNvPr id="4" name="Subtitle 2">
            <a:extLst>
              <a:ext uri="{FF2B5EF4-FFF2-40B4-BE49-F238E27FC236}">
                <a16:creationId xmlns:a16="http://schemas.microsoft.com/office/drawing/2014/main" id="{54944208-6E7E-3E96-5EA6-A4C4FBFF6A5F}"/>
              </a:ext>
            </a:extLst>
          </p:cNvPr>
          <p:cNvSpPr txBox="1">
            <a:spLocks/>
          </p:cNvSpPr>
          <p:nvPr/>
        </p:nvSpPr>
        <p:spPr>
          <a:xfrm>
            <a:off x="2895600" y="5760140"/>
            <a:ext cx="8229600" cy="1097859"/>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1600"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US" sz="1800" dirty="0">
                <a:latin typeface="Verdana"/>
                <a:ea typeface="Verdana"/>
              </a:rPr>
              <a:t>Research workshop “Single European Sky and Resilience in ATM”</a:t>
            </a:r>
          </a:p>
          <a:p>
            <a:pPr algn="ctr"/>
            <a:r>
              <a:rPr lang="en-US" sz="1800" dirty="0">
                <a:latin typeface="Verdana"/>
                <a:ea typeface="Verdana"/>
              </a:rPr>
              <a:t>15-16 September 2022</a:t>
            </a:r>
          </a:p>
          <a:p>
            <a:pPr algn="ctr"/>
            <a:r>
              <a:rPr lang="en-US" sz="1800" dirty="0">
                <a:latin typeface="Verdana"/>
                <a:ea typeface="Verdana"/>
              </a:rPr>
              <a:t>Sofia, Bulgaria</a:t>
            </a:r>
          </a:p>
        </p:txBody>
      </p:sp>
    </p:spTree>
    <p:extLst>
      <p:ext uri="{BB962C8B-B14F-4D97-AF65-F5344CB8AC3E}">
        <p14:creationId xmlns:p14="http://schemas.microsoft.com/office/powerpoint/2010/main" val="475835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722-4D19-3741-80A7-1933C55EAD35}"/>
              </a:ext>
            </a:extLst>
          </p:cNvPr>
          <p:cNvSpPr>
            <a:spLocks noGrp="1"/>
          </p:cNvSpPr>
          <p:nvPr>
            <p:ph type="title"/>
          </p:nvPr>
        </p:nvSpPr>
        <p:spPr>
          <a:xfrm>
            <a:off x="0" y="1762760"/>
            <a:ext cx="6593840" cy="3332479"/>
          </a:xfrm>
        </p:spPr>
        <p:txBody>
          <a:bodyPr>
            <a:noAutofit/>
          </a:bodyPr>
          <a:lstStyle/>
          <a:p>
            <a:pPr algn="ctr"/>
            <a:r>
              <a:rPr lang="en-US" b="1" spc="-100" dirty="0"/>
              <a:t>Strengthening the resilience of ATM industry:</a:t>
            </a:r>
            <a:br>
              <a:rPr lang="en-US" b="1" spc="-100" dirty="0"/>
            </a:br>
            <a:r>
              <a:rPr lang="en-US" dirty="0"/>
              <a:t>recommendations for further regulatory developments of the SES Performance Scheme</a:t>
            </a:r>
            <a:endParaRPr lang="en-LT" dirty="0"/>
          </a:p>
        </p:txBody>
      </p:sp>
      <p:graphicFrame>
        <p:nvGraphicFramePr>
          <p:cNvPr id="3" name="Diagram 2">
            <a:extLst>
              <a:ext uri="{FF2B5EF4-FFF2-40B4-BE49-F238E27FC236}">
                <a16:creationId xmlns:a16="http://schemas.microsoft.com/office/drawing/2014/main" id="{A98EDC4A-A37C-54AD-2422-284C9D123375}"/>
              </a:ext>
            </a:extLst>
          </p:cNvPr>
          <p:cNvGraphicFramePr/>
          <p:nvPr>
            <p:extLst>
              <p:ext uri="{D42A27DB-BD31-4B8C-83A1-F6EECF244321}">
                <p14:modId xmlns:p14="http://schemas.microsoft.com/office/powerpoint/2010/main" val="2645287307"/>
              </p:ext>
            </p:extLst>
          </p:nvPr>
        </p:nvGraphicFramePr>
        <p:xfrm>
          <a:off x="7284720" y="457201"/>
          <a:ext cx="4320000" cy="61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9716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722-4D19-3741-80A7-1933C55EAD35}"/>
              </a:ext>
            </a:extLst>
          </p:cNvPr>
          <p:cNvSpPr>
            <a:spLocks noGrp="1"/>
          </p:cNvSpPr>
          <p:nvPr>
            <p:ph type="title"/>
          </p:nvPr>
        </p:nvSpPr>
        <p:spPr>
          <a:xfrm>
            <a:off x="0" y="1762760"/>
            <a:ext cx="6593840" cy="3332479"/>
          </a:xfrm>
        </p:spPr>
        <p:txBody>
          <a:bodyPr>
            <a:noAutofit/>
          </a:bodyPr>
          <a:lstStyle/>
          <a:p>
            <a:pPr algn="ctr"/>
            <a:r>
              <a:rPr lang="en-US" b="1" spc="-100" dirty="0"/>
              <a:t>Strengthening the resilience of ATM industry:</a:t>
            </a:r>
            <a:br>
              <a:rPr lang="en-US" b="1" spc="-100" dirty="0"/>
            </a:br>
            <a:r>
              <a:rPr lang="en-US" dirty="0"/>
              <a:t>recommendations for further regulatory developments of the SES Charging Scheme</a:t>
            </a:r>
            <a:endParaRPr lang="en-LT" dirty="0"/>
          </a:p>
        </p:txBody>
      </p:sp>
      <p:graphicFrame>
        <p:nvGraphicFramePr>
          <p:cNvPr id="3" name="Diagram 2">
            <a:extLst>
              <a:ext uri="{FF2B5EF4-FFF2-40B4-BE49-F238E27FC236}">
                <a16:creationId xmlns:a16="http://schemas.microsoft.com/office/drawing/2014/main" id="{A98EDC4A-A37C-54AD-2422-284C9D123375}"/>
              </a:ext>
            </a:extLst>
          </p:cNvPr>
          <p:cNvGraphicFramePr/>
          <p:nvPr>
            <p:extLst>
              <p:ext uri="{D42A27DB-BD31-4B8C-83A1-F6EECF244321}">
                <p14:modId xmlns:p14="http://schemas.microsoft.com/office/powerpoint/2010/main" val="3334413584"/>
              </p:ext>
            </p:extLst>
          </p:nvPr>
        </p:nvGraphicFramePr>
        <p:xfrm>
          <a:off x="7284720" y="457201"/>
          <a:ext cx="4320000" cy="61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9763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722-4D19-3741-80A7-1933C55EAD35}"/>
              </a:ext>
            </a:extLst>
          </p:cNvPr>
          <p:cNvSpPr>
            <a:spLocks noGrp="1"/>
          </p:cNvSpPr>
          <p:nvPr>
            <p:ph type="title"/>
          </p:nvPr>
        </p:nvSpPr>
        <p:spPr>
          <a:xfrm>
            <a:off x="0" y="1762760"/>
            <a:ext cx="6593840" cy="3332479"/>
          </a:xfrm>
        </p:spPr>
        <p:txBody>
          <a:bodyPr>
            <a:noAutofit/>
          </a:bodyPr>
          <a:lstStyle/>
          <a:p>
            <a:pPr algn="ctr"/>
            <a:r>
              <a:rPr lang="en-US" b="1" spc="-100" dirty="0"/>
              <a:t>Strengthening the resilience of ATM industry:</a:t>
            </a:r>
            <a:br>
              <a:rPr lang="en-US" b="1" spc="-100" dirty="0"/>
            </a:br>
            <a:r>
              <a:rPr lang="en-US" dirty="0"/>
              <a:t>recommendations for further transformation of ANS provision/business model</a:t>
            </a:r>
            <a:endParaRPr lang="en-LT" dirty="0"/>
          </a:p>
        </p:txBody>
      </p:sp>
      <p:graphicFrame>
        <p:nvGraphicFramePr>
          <p:cNvPr id="3" name="Diagram 2">
            <a:extLst>
              <a:ext uri="{FF2B5EF4-FFF2-40B4-BE49-F238E27FC236}">
                <a16:creationId xmlns:a16="http://schemas.microsoft.com/office/drawing/2014/main" id="{A98EDC4A-A37C-54AD-2422-284C9D123375}"/>
              </a:ext>
            </a:extLst>
          </p:cNvPr>
          <p:cNvGraphicFramePr/>
          <p:nvPr>
            <p:extLst>
              <p:ext uri="{D42A27DB-BD31-4B8C-83A1-F6EECF244321}">
                <p14:modId xmlns:p14="http://schemas.microsoft.com/office/powerpoint/2010/main" val="1618637370"/>
              </p:ext>
            </p:extLst>
          </p:nvPr>
        </p:nvGraphicFramePr>
        <p:xfrm>
          <a:off x="7284720" y="457201"/>
          <a:ext cx="4320000" cy="61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11428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722-4D19-3741-80A7-1933C55EAD35}"/>
              </a:ext>
            </a:extLst>
          </p:cNvPr>
          <p:cNvSpPr>
            <a:spLocks noGrp="1"/>
          </p:cNvSpPr>
          <p:nvPr>
            <p:ph type="title"/>
          </p:nvPr>
        </p:nvSpPr>
        <p:spPr>
          <a:xfrm>
            <a:off x="0" y="1762760"/>
            <a:ext cx="6593840" cy="3332479"/>
          </a:xfrm>
        </p:spPr>
        <p:txBody>
          <a:bodyPr>
            <a:noAutofit/>
          </a:bodyPr>
          <a:lstStyle/>
          <a:p>
            <a:pPr algn="ctr"/>
            <a:r>
              <a:rPr lang="en-US" b="1" dirty="0"/>
              <a:t>Implementation of the SES and reinforcing the resilience of the whole aviation industry:</a:t>
            </a:r>
            <a:br>
              <a:rPr lang="en-US" b="1" dirty="0"/>
            </a:br>
            <a:r>
              <a:rPr lang="en-US" dirty="0"/>
              <a:t>recommendations</a:t>
            </a:r>
            <a:endParaRPr lang="en-LT" dirty="0"/>
          </a:p>
        </p:txBody>
      </p:sp>
      <p:graphicFrame>
        <p:nvGraphicFramePr>
          <p:cNvPr id="3" name="Diagram 2">
            <a:extLst>
              <a:ext uri="{FF2B5EF4-FFF2-40B4-BE49-F238E27FC236}">
                <a16:creationId xmlns:a16="http://schemas.microsoft.com/office/drawing/2014/main" id="{A98EDC4A-A37C-54AD-2422-284C9D123375}"/>
              </a:ext>
            </a:extLst>
          </p:cNvPr>
          <p:cNvGraphicFramePr/>
          <p:nvPr>
            <p:extLst>
              <p:ext uri="{D42A27DB-BD31-4B8C-83A1-F6EECF244321}">
                <p14:modId xmlns:p14="http://schemas.microsoft.com/office/powerpoint/2010/main" val="3083679997"/>
              </p:ext>
            </p:extLst>
          </p:nvPr>
        </p:nvGraphicFramePr>
        <p:xfrm>
          <a:off x="7284720" y="457201"/>
          <a:ext cx="4320000" cy="61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8892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9847870-9A28-6D9B-9C43-0D7551F7A02C}"/>
              </a:ext>
            </a:extLst>
          </p:cNvPr>
          <p:cNvSpPr>
            <a:spLocks noGrp="1"/>
          </p:cNvSpPr>
          <p:nvPr>
            <p:ph type="ctrTitle"/>
          </p:nvPr>
        </p:nvSpPr>
        <p:spPr>
          <a:xfrm>
            <a:off x="1554480" y="2064388"/>
            <a:ext cx="7112000" cy="715803"/>
          </a:xfrm>
        </p:spPr>
        <p:txBody>
          <a:bodyPr/>
          <a:lstStyle/>
          <a:p>
            <a:r>
              <a:rPr lang="en-US" dirty="0"/>
              <a:t>Thank you for your attention !</a:t>
            </a:r>
          </a:p>
        </p:txBody>
      </p:sp>
    </p:spTree>
    <p:extLst>
      <p:ext uri="{BB962C8B-B14F-4D97-AF65-F5344CB8AC3E}">
        <p14:creationId xmlns:p14="http://schemas.microsoft.com/office/powerpoint/2010/main" val="1215633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722-4D19-3741-80A7-1933C55EAD35}"/>
              </a:ext>
            </a:extLst>
          </p:cNvPr>
          <p:cNvSpPr>
            <a:spLocks noGrp="1"/>
          </p:cNvSpPr>
          <p:nvPr>
            <p:ph type="title"/>
          </p:nvPr>
        </p:nvSpPr>
        <p:spPr>
          <a:xfrm>
            <a:off x="0" y="2033247"/>
            <a:ext cx="6593840" cy="2791506"/>
          </a:xfrm>
        </p:spPr>
        <p:txBody>
          <a:bodyPr>
            <a:normAutofit/>
          </a:bodyPr>
          <a:lstStyle/>
          <a:p>
            <a:pPr algn="ctr"/>
            <a:r>
              <a:rPr lang="en-US" b="1" dirty="0"/>
              <a:t>The SES Performance and Charging Regulation:</a:t>
            </a:r>
            <a:br>
              <a:rPr lang="en-US" b="1" dirty="0"/>
            </a:br>
            <a:r>
              <a:rPr lang="en-US" dirty="0"/>
              <a:t>risk sharing mechanisms</a:t>
            </a:r>
            <a:endParaRPr lang="en-LT" dirty="0"/>
          </a:p>
        </p:txBody>
      </p:sp>
      <p:graphicFrame>
        <p:nvGraphicFramePr>
          <p:cNvPr id="3" name="Diagram 2">
            <a:extLst>
              <a:ext uri="{FF2B5EF4-FFF2-40B4-BE49-F238E27FC236}">
                <a16:creationId xmlns:a16="http://schemas.microsoft.com/office/drawing/2014/main" id="{A98EDC4A-A37C-54AD-2422-284C9D123375}"/>
              </a:ext>
            </a:extLst>
          </p:cNvPr>
          <p:cNvGraphicFramePr/>
          <p:nvPr>
            <p:extLst>
              <p:ext uri="{D42A27DB-BD31-4B8C-83A1-F6EECF244321}">
                <p14:modId xmlns:p14="http://schemas.microsoft.com/office/powerpoint/2010/main" val="3118323615"/>
              </p:ext>
            </p:extLst>
          </p:nvPr>
        </p:nvGraphicFramePr>
        <p:xfrm>
          <a:off x="7284720" y="457201"/>
          <a:ext cx="4320000" cy="61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6815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722-4D19-3741-80A7-1933C55EAD35}"/>
              </a:ext>
            </a:extLst>
          </p:cNvPr>
          <p:cNvSpPr>
            <a:spLocks noGrp="1"/>
          </p:cNvSpPr>
          <p:nvPr>
            <p:ph type="title"/>
          </p:nvPr>
        </p:nvSpPr>
        <p:spPr>
          <a:xfrm>
            <a:off x="0" y="2033247"/>
            <a:ext cx="6593840" cy="2791506"/>
          </a:xfrm>
        </p:spPr>
        <p:txBody>
          <a:bodyPr>
            <a:normAutofit/>
          </a:bodyPr>
          <a:lstStyle/>
          <a:p>
            <a:pPr algn="ctr"/>
            <a:r>
              <a:rPr lang="en-US" b="1" dirty="0"/>
              <a:t>The SES Performance and Charging Regulation:</a:t>
            </a:r>
            <a:br>
              <a:rPr lang="en-US" b="1" dirty="0"/>
            </a:br>
            <a:r>
              <a:rPr lang="en-US" dirty="0"/>
              <a:t>ATM industry’s resilience perspective</a:t>
            </a:r>
            <a:endParaRPr lang="en-LT" dirty="0"/>
          </a:p>
        </p:txBody>
      </p:sp>
      <p:graphicFrame>
        <p:nvGraphicFramePr>
          <p:cNvPr id="3" name="Diagram 2">
            <a:extLst>
              <a:ext uri="{FF2B5EF4-FFF2-40B4-BE49-F238E27FC236}">
                <a16:creationId xmlns:a16="http://schemas.microsoft.com/office/drawing/2014/main" id="{A98EDC4A-A37C-54AD-2422-284C9D123375}"/>
              </a:ext>
            </a:extLst>
          </p:cNvPr>
          <p:cNvGraphicFramePr/>
          <p:nvPr>
            <p:extLst>
              <p:ext uri="{D42A27DB-BD31-4B8C-83A1-F6EECF244321}">
                <p14:modId xmlns:p14="http://schemas.microsoft.com/office/powerpoint/2010/main" val="4039165555"/>
              </p:ext>
            </p:extLst>
          </p:nvPr>
        </p:nvGraphicFramePr>
        <p:xfrm>
          <a:off x="7284720" y="457201"/>
          <a:ext cx="4320000" cy="61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2416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722-4D19-3741-80A7-1933C55EAD35}"/>
              </a:ext>
            </a:extLst>
          </p:cNvPr>
          <p:cNvSpPr>
            <a:spLocks noGrp="1"/>
          </p:cNvSpPr>
          <p:nvPr>
            <p:ph type="title"/>
          </p:nvPr>
        </p:nvSpPr>
        <p:spPr>
          <a:xfrm>
            <a:off x="0" y="1762760"/>
            <a:ext cx="6593840" cy="3332479"/>
          </a:xfrm>
        </p:spPr>
        <p:txBody>
          <a:bodyPr>
            <a:noAutofit/>
          </a:bodyPr>
          <a:lstStyle/>
          <a:p>
            <a:pPr algn="ctr"/>
            <a:r>
              <a:rPr lang="en-US" b="1" spc="-100" dirty="0"/>
              <a:t>Impact of macroeconomic and ATM industry developments on ANSPs financial performance and management decisions: </a:t>
            </a:r>
            <a:r>
              <a:rPr lang="en-US" spc="-100" dirty="0"/>
              <a:t>research results</a:t>
            </a:r>
            <a:endParaRPr lang="en-LT" dirty="0"/>
          </a:p>
        </p:txBody>
      </p:sp>
      <p:graphicFrame>
        <p:nvGraphicFramePr>
          <p:cNvPr id="3" name="Diagram 2">
            <a:extLst>
              <a:ext uri="{FF2B5EF4-FFF2-40B4-BE49-F238E27FC236}">
                <a16:creationId xmlns:a16="http://schemas.microsoft.com/office/drawing/2014/main" id="{A98EDC4A-A37C-54AD-2422-284C9D123375}"/>
              </a:ext>
            </a:extLst>
          </p:cNvPr>
          <p:cNvGraphicFramePr/>
          <p:nvPr>
            <p:extLst>
              <p:ext uri="{D42A27DB-BD31-4B8C-83A1-F6EECF244321}">
                <p14:modId xmlns:p14="http://schemas.microsoft.com/office/powerpoint/2010/main" val="3309122534"/>
              </p:ext>
            </p:extLst>
          </p:nvPr>
        </p:nvGraphicFramePr>
        <p:xfrm>
          <a:off x="7284720" y="457201"/>
          <a:ext cx="4320000" cy="61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87191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o vietos rezervavimo ženklas 3">
            <a:extLst>
              <a:ext uri="{FF2B5EF4-FFF2-40B4-BE49-F238E27FC236}">
                <a16:creationId xmlns:a16="http://schemas.microsoft.com/office/drawing/2014/main" id="{991DC4C2-7CE4-2150-9324-B215B1F186D7}"/>
              </a:ext>
            </a:extLst>
          </p:cNvPr>
          <p:cNvSpPr txBox="1">
            <a:spLocks/>
          </p:cNvSpPr>
          <p:nvPr/>
        </p:nvSpPr>
        <p:spPr>
          <a:xfrm>
            <a:off x="7564130" y="2219783"/>
            <a:ext cx="3795191" cy="1312087"/>
          </a:xfrm>
          <a:prstGeom prst="rect">
            <a:avLst/>
          </a:prstGeom>
        </p:spPr>
        <p:txBody>
          <a:bodyPr vert="horz" lIns="91440" tIns="45720" rIns="91440" bIns="45720" rtlCol="0">
            <a:normAutofit fontScale="55000" lnSpcReduction="20000"/>
          </a:bodyPr>
          <a:lstStyle>
            <a:lvl1pPr marL="0" indent="0" algn="l" defTabSz="914400" rtl="0" eaLnBrk="1" latinLnBrk="0" hangingPunct="1">
              <a:lnSpc>
                <a:spcPts val="1140"/>
              </a:lnSpc>
              <a:spcBef>
                <a:spcPts val="1000"/>
              </a:spcBef>
              <a:buFont typeface="Arial" panose="020B0604020202020204" pitchFamily="34" charset="0"/>
              <a:buNone/>
              <a:defRPr sz="1500" b="0" i="0" kern="1200">
                <a:solidFill>
                  <a:srgbClr val="302757"/>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4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2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20000"/>
              </a:lnSpc>
            </a:pPr>
            <a:r>
              <a:rPr lang="en-US" sz="2700" dirty="0">
                <a:solidFill>
                  <a:srgbClr val="302857"/>
                </a:solidFill>
              </a:rPr>
              <a:t>12 Attaché for Commercial Affairs in Germany, United States, United Kingdom, France, Sweden, Norway, Finland, Netherlands, Israel, Ukraine, South Korea</a:t>
            </a:r>
            <a:endParaRPr lang="en-US" dirty="0"/>
          </a:p>
        </p:txBody>
      </p:sp>
      <p:sp>
        <p:nvSpPr>
          <p:cNvPr id="8" name="TextBox 7">
            <a:extLst>
              <a:ext uri="{FF2B5EF4-FFF2-40B4-BE49-F238E27FC236}">
                <a16:creationId xmlns:a16="http://schemas.microsoft.com/office/drawing/2014/main" id="{EF1FB5F3-8575-98C9-616B-BB221783B9B4}"/>
              </a:ext>
            </a:extLst>
          </p:cNvPr>
          <p:cNvSpPr txBox="1"/>
          <p:nvPr/>
        </p:nvSpPr>
        <p:spPr>
          <a:xfrm>
            <a:off x="7564130" y="4020290"/>
            <a:ext cx="3955870" cy="784830"/>
          </a:xfrm>
          <a:prstGeom prst="rect">
            <a:avLst/>
          </a:prstGeom>
          <a:noFill/>
        </p:spPr>
        <p:txBody>
          <a:bodyPr wrap="square">
            <a:spAutoFit/>
          </a:bodyPr>
          <a:lstStyle/>
          <a:p>
            <a:r>
              <a:rPr lang="en-US" sz="1500" dirty="0">
                <a:solidFill>
                  <a:srgbClr val="302857"/>
                </a:solidFill>
                <a:latin typeface="Verdana" panose="020B0604030504040204" pitchFamily="34" charset="0"/>
                <a:ea typeface="Verdana" panose="020B0604030504040204" pitchFamily="34" charset="0"/>
              </a:rPr>
              <a:t>6 regional transformation experts and 13 active coworking spaces in Lithuania </a:t>
            </a:r>
          </a:p>
        </p:txBody>
      </p:sp>
      <p:sp>
        <p:nvSpPr>
          <p:cNvPr id="21" name="Text Placeholder 3">
            <a:extLst>
              <a:ext uri="{FF2B5EF4-FFF2-40B4-BE49-F238E27FC236}">
                <a16:creationId xmlns:a16="http://schemas.microsoft.com/office/drawing/2014/main" id="{878971B6-B95A-A029-1C15-FA3B1F6D5E17}"/>
              </a:ext>
            </a:extLst>
          </p:cNvPr>
          <p:cNvSpPr txBox="1">
            <a:spLocks/>
          </p:cNvSpPr>
          <p:nvPr/>
        </p:nvSpPr>
        <p:spPr>
          <a:xfrm>
            <a:off x="7079633" y="355600"/>
            <a:ext cx="4764184" cy="6146800"/>
          </a:xfrm>
          <a:prstGeom prst="rect">
            <a:avLst/>
          </a:prstGeom>
        </p:spPr>
        <p:txBody>
          <a:bodyPr vert="horz" lIns="91440" tIns="45720" rIns="91440" bIns="45720" rtlCol="0">
            <a:noAutofit/>
          </a:bodyPr>
          <a:lstStyle>
            <a:lvl1pPr marL="171450" marR="0" indent="-171450" algn="l" defTabSz="914400" rtl="0" eaLnBrk="1" fontAlgn="auto" latinLnBrk="0" hangingPunct="1">
              <a:lnSpc>
                <a:spcPct val="150000"/>
              </a:lnSpc>
              <a:spcBef>
                <a:spcPts val="1000"/>
              </a:spcBef>
              <a:spcAft>
                <a:spcPts val="0"/>
              </a:spcAft>
              <a:buClr>
                <a:srgbClr val="EEE730"/>
              </a:buClr>
              <a:buSzPct val="100000"/>
              <a:buFont typeface="Wingdings" pitchFamily="2" charset="2"/>
              <a:buChar char="§"/>
              <a:tabLst/>
              <a:defRPr sz="1200" b="0" i="0" kern="1200">
                <a:solidFill>
                  <a:schemeClr val="bg1">
                    <a:lumMod val="9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4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2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lnSpc>
                <a:spcPct val="120000"/>
              </a:lnSpc>
              <a:spcBef>
                <a:spcPts val="0"/>
              </a:spcBef>
            </a:pPr>
            <a:r>
              <a:rPr lang="en-US" sz="1800" spc="-10" dirty="0"/>
              <a:t>Cash reserves held by the ANSPs have covered only slightly more than half of the reduction in ANS charges in 2020</a:t>
            </a:r>
          </a:p>
          <a:p>
            <a:pPr algn="just">
              <a:lnSpc>
                <a:spcPct val="120000"/>
              </a:lnSpc>
              <a:spcBef>
                <a:spcPts val="0"/>
              </a:spcBef>
            </a:pPr>
            <a:r>
              <a:rPr lang="en-US" sz="1800" dirty="0"/>
              <a:t>In 2020, the average current ratio at the SES area level amounted to 2.1, which is down by -32 % compared to the 2019 average of 3.1</a:t>
            </a:r>
          </a:p>
          <a:p>
            <a:pPr algn="just">
              <a:lnSpc>
                <a:spcPct val="120000"/>
              </a:lnSpc>
              <a:spcBef>
                <a:spcPts val="0"/>
              </a:spcBef>
            </a:pPr>
            <a:r>
              <a:rPr lang="en-US" sz="1800" dirty="0"/>
              <a:t>The average cash-on-hand days at the SES area level amounted to 149 days, which is 41 days (or -22 %) lower than the 2019 average of 190</a:t>
            </a:r>
          </a:p>
          <a:p>
            <a:pPr algn="just">
              <a:lnSpc>
                <a:spcPct val="120000"/>
              </a:lnSpc>
              <a:spcBef>
                <a:spcPts val="0"/>
              </a:spcBef>
            </a:pPr>
            <a:r>
              <a:rPr lang="en-US" sz="1800" dirty="0"/>
              <a:t>The average equity ratio at the SES area level amounted to 0.4 in 2020, down by -16 % compared to the 2019 average of 0.48</a:t>
            </a:r>
          </a:p>
          <a:p>
            <a:pPr algn="just">
              <a:lnSpc>
                <a:spcPct val="120000"/>
              </a:lnSpc>
              <a:spcBef>
                <a:spcPts val="0"/>
              </a:spcBef>
            </a:pPr>
            <a:r>
              <a:rPr lang="en-US" sz="1800" dirty="0"/>
              <a:t>The empirical results confirmed the traffic level has a positive impact on financial leverage and liquidity of the ANSPs</a:t>
            </a:r>
            <a:endParaRPr lang="en-LT" sz="1800" dirty="0"/>
          </a:p>
        </p:txBody>
      </p:sp>
      <p:graphicFrame>
        <p:nvGraphicFramePr>
          <p:cNvPr id="3" name="Chart 2">
            <a:extLst>
              <a:ext uri="{FF2B5EF4-FFF2-40B4-BE49-F238E27FC236}">
                <a16:creationId xmlns:a16="http://schemas.microsoft.com/office/drawing/2014/main" id="{7835098A-8AF0-804F-953C-95E6D2E7D773}"/>
              </a:ext>
            </a:extLst>
          </p:cNvPr>
          <p:cNvGraphicFramePr>
            <a:graphicFrameLocks/>
          </p:cNvGraphicFramePr>
          <p:nvPr>
            <p:extLst>
              <p:ext uri="{D42A27DB-BD31-4B8C-83A1-F6EECF244321}">
                <p14:modId xmlns:p14="http://schemas.microsoft.com/office/powerpoint/2010/main" val="2578739477"/>
              </p:ext>
            </p:extLst>
          </p:nvPr>
        </p:nvGraphicFramePr>
        <p:xfrm>
          <a:off x="153696" y="741680"/>
          <a:ext cx="6350001" cy="59537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79974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o vietos rezervavimo ženklas 3">
            <a:extLst>
              <a:ext uri="{FF2B5EF4-FFF2-40B4-BE49-F238E27FC236}">
                <a16:creationId xmlns:a16="http://schemas.microsoft.com/office/drawing/2014/main" id="{991DC4C2-7CE4-2150-9324-B215B1F186D7}"/>
              </a:ext>
            </a:extLst>
          </p:cNvPr>
          <p:cNvSpPr txBox="1">
            <a:spLocks/>
          </p:cNvSpPr>
          <p:nvPr/>
        </p:nvSpPr>
        <p:spPr>
          <a:xfrm>
            <a:off x="7564130" y="2219783"/>
            <a:ext cx="3795191" cy="1312087"/>
          </a:xfrm>
          <a:prstGeom prst="rect">
            <a:avLst/>
          </a:prstGeom>
        </p:spPr>
        <p:txBody>
          <a:bodyPr vert="horz" lIns="91440" tIns="45720" rIns="91440" bIns="45720" rtlCol="0">
            <a:normAutofit fontScale="55000" lnSpcReduction="20000"/>
          </a:bodyPr>
          <a:lstStyle>
            <a:lvl1pPr marL="0" indent="0" algn="l" defTabSz="914400" rtl="0" eaLnBrk="1" latinLnBrk="0" hangingPunct="1">
              <a:lnSpc>
                <a:spcPts val="1140"/>
              </a:lnSpc>
              <a:spcBef>
                <a:spcPts val="1000"/>
              </a:spcBef>
              <a:buFont typeface="Arial" panose="020B0604020202020204" pitchFamily="34" charset="0"/>
              <a:buNone/>
              <a:defRPr sz="1500" b="0" i="0" kern="1200">
                <a:solidFill>
                  <a:srgbClr val="302757"/>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4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2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20000"/>
              </a:lnSpc>
            </a:pPr>
            <a:r>
              <a:rPr lang="en-US" sz="2700" dirty="0">
                <a:solidFill>
                  <a:srgbClr val="302857"/>
                </a:solidFill>
              </a:rPr>
              <a:t>12 Attaché for Commercial Affairs in Germany, United States, United Kingdom, France, Sweden, Norway, Finland, Netherlands, Israel, Ukraine, South Korea</a:t>
            </a:r>
            <a:endParaRPr lang="en-US" dirty="0"/>
          </a:p>
        </p:txBody>
      </p:sp>
      <p:sp>
        <p:nvSpPr>
          <p:cNvPr id="8" name="TextBox 7">
            <a:extLst>
              <a:ext uri="{FF2B5EF4-FFF2-40B4-BE49-F238E27FC236}">
                <a16:creationId xmlns:a16="http://schemas.microsoft.com/office/drawing/2014/main" id="{EF1FB5F3-8575-98C9-616B-BB221783B9B4}"/>
              </a:ext>
            </a:extLst>
          </p:cNvPr>
          <p:cNvSpPr txBox="1"/>
          <p:nvPr/>
        </p:nvSpPr>
        <p:spPr>
          <a:xfrm>
            <a:off x="7564130" y="4020290"/>
            <a:ext cx="3955870" cy="784830"/>
          </a:xfrm>
          <a:prstGeom prst="rect">
            <a:avLst/>
          </a:prstGeom>
          <a:noFill/>
        </p:spPr>
        <p:txBody>
          <a:bodyPr wrap="square">
            <a:spAutoFit/>
          </a:bodyPr>
          <a:lstStyle/>
          <a:p>
            <a:r>
              <a:rPr lang="en-US" sz="1500" dirty="0">
                <a:solidFill>
                  <a:srgbClr val="302857"/>
                </a:solidFill>
                <a:latin typeface="Verdana" panose="020B0604030504040204" pitchFamily="34" charset="0"/>
                <a:ea typeface="Verdana" panose="020B0604030504040204" pitchFamily="34" charset="0"/>
              </a:rPr>
              <a:t>6 regional transformation experts and 13 active coworking spaces in Lithuania </a:t>
            </a:r>
          </a:p>
        </p:txBody>
      </p:sp>
      <p:sp>
        <p:nvSpPr>
          <p:cNvPr id="21" name="Text Placeholder 3">
            <a:extLst>
              <a:ext uri="{FF2B5EF4-FFF2-40B4-BE49-F238E27FC236}">
                <a16:creationId xmlns:a16="http://schemas.microsoft.com/office/drawing/2014/main" id="{878971B6-B95A-A029-1C15-FA3B1F6D5E17}"/>
              </a:ext>
            </a:extLst>
          </p:cNvPr>
          <p:cNvSpPr txBox="1">
            <a:spLocks/>
          </p:cNvSpPr>
          <p:nvPr/>
        </p:nvSpPr>
        <p:spPr>
          <a:xfrm>
            <a:off x="7079633" y="355600"/>
            <a:ext cx="4764184" cy="6146800"/>
          </a:xfrm>
          <a:prstGeom prst="rect">
            <a:avLst/>
          </a:prstGeom>
        </p:spPr>
        <p:txBody>
          <a:bodyPr vert="horz" lIns="91440" tIns="45720" rIns="91440" bIns="45720" rtlCol="0">
            <a:noAutofit/>
          </a:bodyPr>
          <a:lstStyle>
            <a:lvl1pPr marL="171450" marR="0" indent="-171450" algn="l" defTabSz="914400" rtl="0" eaLnBrk="1" fontAlgn="auto" latinLnBrk="0" hangingPunct="1">
              <a:lnSpc>
                <a:spcPct val="150000"/>
              </a:lnSpc>
              <a:spcBef>
                <a:spcPts val="1000"/>
              </a:spcBef>
              <a:spcAft>
                <a:spcPts val="0"/>
              </a:spcAft>
              <a:buClr>
                <a:srgbClr val="EEE730"/>
              </a:buClr>
              <a:buSzPct val="100000"/>
              <a:buFont typeface="Wingdings" pitchFamily="2" charset="2"/>
              <a:buChar char="§"/>
              <a:tabLst/>
              <a:defRPr sz="1200" b="0" i="0" kern="1200">
                <a:solidFill>
                  <a:schemeClr val="bg1">
                    <a:lumMod val="9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4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2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lnSpc>
                <a:spcPct val="120000"/>
              </a:lnSpc>
              <a:spcBef>
                <a:spcPts val="0"/>
              </a:spcBef>
            </a:pPr>
            <a:r>
              <a:rPr lang="en-US" sz="1800" spc="-10" dirty="0"/>
              <a:t>Substantial reduction in revenue, resulting in a negative net CFs from operating activities for almost all the SES area’s ANSPs in 2020</a:t>
            </a:r>
          </a:p>
          <a:p>
            <a:pPr algn="just">
              <a:lnSpc>
                <a:spcPct val="120000"/>
              </a:lnSpc>
              <a:spcBef>
                <a:spcPts val="0"/>
              </a:spcBef>
            </a:pPr>
            <a:r>
              <a:rPr lang="en-US" sz="1800" dirty="0"/>
              <a:t>In addition, many the SES area’s ANSPs reduced CAPEX by -24 % as most of them postponed non-essential investments to future years in order to preserve cash in 2020</a:t>
            </a:r>
          </a:p>
          <a:p>
            <a:pPr algn="just">
              <a:lnSpc>
                <a:spcPct val="120000"/>
              </a:lnSpc>
              <a:spcBef>
                <a:spcPts val="0"/>
              </a:spcBef>
            </a:pPr>
            <a:r>
              <a:rPr lang="en-US" sz="1800" dirty="0"/>
              <a:t>Only the SES area’s ANSPs having high liquidity reserves and positive net financing activities CFs were capable to continue investment projects</a:t>
            </a:r>
          </a:p>
          <a:p>
            <a:pPr algn="just">
              <a:lnSpc>
                <a:spcPct val="120000"/>
              </a:lnSpc>
              <a:spcBef>
                <a:spcPts val="0"/>
              </a:spcBef>
            </a:pPr>
            <a:r>
              <a:rPr lang="en-US" sz="1800" dirty="0"/>
              <a:t>The empirical results are mixed suggesting that CAPEX and cash reserves as well as CFs relationship is very country specific</a:t>
            </a:r>
          </a:p>
        </p:txBody>
      </p:sp>
      <p:graphicFrame>
        <p:nvGraphicFramePr>
          <p:cNvPr id="2" name="Chart 1">
            <a:extLst>
              <a:ext uri="{FF2B5EF4-FFF2-40B4-BE49-F238E27FC236}">
                <a16:creationId xmlns:a16="http://schemas.microsoft.com/office/drawing/2014/main" id="{7835098A-8AF0-804F-953C-95E6D2E7D773}"/>
              </a:ext>
            </a:extLst>
          </p:cNvPr>
          <p:cNvGraphicFramePr>
            <a:graphicFrameLocks/>
          </p:cNvGraphicFramePr>
          <p:nvPr>
            <p:extLst>
              <p:ext uri="{D42A27DB-BD31-4B8C-83A1-F6EECF244321}">
                <p14:modId xmlns:p14="http://schemas.microsoft.com/office/powerpoint/2010/main" val="35810810"/>
              </p:ext>
            </p:extLst>
          </p:nvPr>
        </p:nvGraphicFramePr>
        <p:xfrm>
          <a:off x="163856" y="782320"/>
          <a:ext cx="6350001" cy="595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4404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o vietos rezervavimo ženklas 3">
            <a:extLst>
              <a:ext uri="{FF2B5EF4-FFF2-40B4-BE49-F238E27FC236}">
                <a16:creationId xmlns:a16="http://schemas.microsoft.com/office/drawing/2014/main" id="{991DC4C2-7CE4-2150-9324-B215B1F186D7}"/>
              </a:ext>
            </a:extLst>
          </p:cNvPr>
          <p:cNvSpPr txBox="1">
            <a:spLocks/>
          </p:cNvSpPr>
          <p:nvPr/>
        </p:nvSpPr>
        <p:spPr>
          <a:xfrm>
            <a:off x="7564130" y="2219783"/>
            <a:ext cx="3795191" cy="1312087"/>
          </a:xfrm>
          <a:prstGeom prst="rect">
            <a:avLst/>
          </a:prstGeom>
        </p:spPr>
        <p:txBody>
          <a:bodyPr vert="horz" lIns="91440" tIns="45720" rIns="91440" bIns="45720" rtlCol="0">
            <a:normAutofit fontScale="55000" lnSpcReduction="20000"/>
          </a:bodyPr>
          <a:lstStyle>
            <a:lvl1pPr marL="0" indent="0" algn="l" defTabSz="914400" rtl="0" eaLnBrk="1" latinLnBrk="0" hangingPunct="1">
              <a:lnSpc>
                <a:spcPts val="1140"/>
              </a:lnSpc>
              <a:spcBef>
                <a:spcPts val="1000"/>
              </a:spcBef>
              <a:buFont typeface="Arial" panose="020B0604020202020204" pitchFamily="34" charset="0"/>
              <a:buNone/>
              <a:defRPr sz="1500" b="0" i="0" kern="1200">
                <a:solidFill>
                  <a:srgbClr val="302757"/>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4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2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nSpc>
                <a:spcPct val="120000"/>
              </a:lnSpc>
            </a:pPr>
            <a:r>
              <a:rPr lang="en-US" sz="2700" dirty="0">
                <a:solidFill>
                  <a:srgbClr val="302857"/>
                </a:solidFill>
              </a:rPr>
              <a:t>12 Attaché for Commercial Affairs in Germany, United States, United Kingdom, France, Sweden, Norway, Finland, Netherlands, Israel, Ukraine, South Korea</a:t>
            </a:r>
            <a:endParaRPr lang="en-US" dirty="0"/>
          </a:p>
        </p:txBody>
      </p:sp>
      <p:sp>
        <p:nvSpPr>
          <p:cNvPr id="8" name="TextBox 7">
            <a:extLst>
              <a:ext uri="{FF2B5EF4-FFF2-40B4-BE49-F238E27FC236}">
                <a16:creationId xmlns:a16="http://schemas.microsoft.com/office/drawing/2014/main" id="{EF1FB5F3-8575-98C9-616B-BB221783B9B4}"/>
              </a:ext>
            </a:extLst>
          </p:cNvPr>
          <p:cNvSpPr txBox="1"/>
          <p:nvPr/>
        </p:nvSpPr>
        <p:spPr>
          <a:xfrm>
            <a:off x="7564130" y="4020290"/>
            <a:ext cx="3955870" cy="784830"/>
          </a:xfrm>
          <a:prstGeom prst="rect">
            <a:avLst/>
          </a:prstGeom>
          <a:noFill/>
        </p:spPr>
        <p:txBody>
          <a:bodyPr wrap="square">
            <a:spAutoFit/>
          </a:bodyPr>
          <a:lstStyle/>
          <a:p>
            <a:r>
              <a:rPr lang="en-US" sz="1500" dirty="0">
                <a:solidFill>
                  <a:srgbClr val="302857"/>
                </a:solidFill>
                <a:latin typeface="Verdana" panose="020B0604030504040204" pitchFamily="34" charset="0"/>
                <a:ea typeface="Verdana" panose="020B0604030504040204" pitchFamily="34" charset="0"/>
              </a:rPr>
              <a:t>6 regional transformation experts and 13 active coworking spaces in Lithuania </a:t>
            </a:r>
          </a:p>
        </p:txBody>
      </p:sp>
      <p:sp>
        <p:nvSpPr>
          <p:cNvPr id="21" name="Text Placeholder 3">
            <a:extLst>
              <a:ext uri="{FF2B5EF4-FFF2-40B4-BE49-F238E27FC236}">
                <a16:creationId xmlns:a16="http://schemas.microsoft.com/office/drawing/2014/main" id="{878971B6-B95A-A029-1C15-FA3B1F6D5E17}"/>
              </a:ext>
            </a:extLst>
          </p:cNvPr>
          <p:cNvSpPr txBox="1">
            <a:spLocks/>
          </p:cNvSpPr>
          <p:nvPr/>
        </p:nvSpPr>
        <p:spPr>
          <a:xfrm>
            <a:off x="7079633" y="355600"/>
            <a:ext cx="4764184" cy="6146800"/>
          </a:xfrm>
          <a:prstGeom prst="rect">
            <a:avLst/>
          </a:prstGeom>
        </p:spPr>
        <p:txBody>
          <a:bodyPr vert="horz" lIns="91440" tIns="45720" rIns="91440" bIns="45720" rtlCol="0">
            <a:noAutofit/>
          </a:bodyPr>
          <a:lstStyle>
            <a:lvl1pPr marL="171450" marR="0" indent="-171450" algn="l" defTabSz="914400" rtl="0" eaLnBrk="1" fontAlgn="auto" latinLnBrk="0" hangingPunct="1">
              <a:lnSpc>
                <a:spcPct val="150000"/>
              </a:lnSpc>
              <a:spcBef>
                <a:spcPts val="1000"/>
              </a:spcBef>
              <a:spcAft>
                <a:spcPts val="0"/>
              </a:spcAft>
              <a:buClr>
                <a:srgbClr val="EEE730"/>
              </a:buClr>
              <a:buSzPct val="100000"/>
              <a:buFont typeface="Wingdings" pitchFamily="2" charset="2"/>
              <a:buChar char="§"/>
              <a:tabLst/>
              <a:defRPr sz="1200" b="0" i="0" kern="1200">
                <a:solidFill>
                  <a:schemeClr val="bg1">
                    <a:lumMod val="9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4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2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000" b="0" i="0" kern="1200">
                <a:solidFill>
                  <a:srgbClr val="302857"/>
                </a:solidFill>
                <a:latin typeface="Verdana" panose="020B0604030504040204" pitchFamily="34" charset="0"/>
                <a:ea typeface="Verdana" panose="020B0604030504040204" pitchFamily="34" charset="0"/>
                <a:cs typeface="Verdana" panose="020B060403050404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lnSpc>
                <a:spcPct val="120000"/>
              </a:lnSpc>
              <a:spcBef>
                <a:spcPts val="0"/>
              </a:spcBef>
            </a:pPr>
            <a:r>
              <a:rPr lang="en-US" sz="1800" spc="-10" dirty="0"/>
              <a:t>In 2020, a moderate reduction in the total number of ATM/CNS staff, mainly reflecting decreases in some staff categories (ATCOs in OPS, technical support for operational maintenance, administrative staff) was observed</a:t>
            </a:r>
          </a:p>
          <a:p>
            <a:pPr algn="just">
              <a:lnSpc>
                <a:spcPct val="120000"/>
              </a:lnSpc>
              <a:spcBef>
                <a:spcPts val="0"/>
              </a:spcBef>
            </a:pPr>
            <a:r>
              <a:rPr lang="en-US" sz="1800" dirty="0"/>
              <a:t>Increased number of ATCOs on other duties, reflecting a reallocation of some ATCOs from operational to non-operational duties due to the traffic reduction in 2020</a:t>
            </a:r>
          </a:p>
          <a:p>
            <a:pPr algn="just">
              <a:lnSpc>
                <a:spcPct val="120000"/>
              </a:lnSpc>
              <a:spcBef>
                <a:spcPts val="0"/>
              </a:spcBef>
            </a:pPr>
            <a:r>
              <a:rPr lang="en-US" sz="1800" spc="-40" dirty="0"/>
              <a:t>The total number of ATCOs except to some Nordic countries remain the same in all the SES area’s ANSPs in 2020</a:t>
            </a:r>
          </a:p>
          <a:p>
            <a:pPr algn="just">
              <a:lnSpc>
                <a:spcPct val="120000"/>
              </a:lnSpc>
              <a:spcBef>
                <a:spcPts val="0"/>
              </a:spcBef>
            </a:pPr>
            <a:r>
              <a:rPr lang="en-US" sz="1800" dirty="0"/>
              <a:t>The empirical results confirmed that traffic level is the main factor affecting the human resources management decisions regarding operational staff</a:t>
            </a:r>
          </a:p>
        </p:txBody>
      </p:sp>
      <p:graphicFrame>
        <p:nvGraphicFramePr>
          <p:cNvPr id="4" name="Chart 3">
            <a:extLst>
              <a:ext uri="{FF2B5EF4-FFF2-40B4-BE49-F238E27FC236}">
                <a16:creationId xmlns:a16="http://schemas.microsoft.com/office/drawing/2014/main" id="{7835098A-8AF0-804F-953C-95E6D2E7D773}"/>
              </a:ext>
            </a:extLst>
          </p:cNvPr>
          <p:cNvGraphicFramePr>
            <a:graphicFrameLocks/>
          </p:cNvGraphicFramePr>
          <p:nvPr>
            <p:extLst>
              <p:ext uri="{D42A27DB-BD31-4B8C-83A1-F6EECF244321}">
                <p14:modId xmlns:p14="http://schemas.microsoft.com/office/powerpoint/2010/main" val="3836991741"/>
              </p:ext>
            </p:extLst>
          </p:nvPr>
        </p:nvGraphicFramePr>
        <p:xfrm>
          <a:off x="143536" y="798800"/>
          <a:ext cx="6350001" cy="595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2097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722-4D19-3741-80A7-1933C55EAD35}"/>
              </a:ext>
            </a:extLst>
          </p:cNvPr>
          <p:cNvSpPr>
            <a:spLocks noGrp="1"/>
          </p:cNvSpPr>
          <p:nvPr>
            <p:ph type="title"/>
          </p:nvPr>
        </p:nvSpPr>
        <p:spPr>
          <a:xfrm>
            <a:off x="0" y="2033247"/>
            <a:ext cx="6593840" cy="2791506"/>
          </a:xfrm>
        </p:spPr>
        <p:txBody>
          <a:bodyPr>
            <a:noAutofit/>
          </a:bodyPr>
          <a:lstStyle/>
          <a:p>
            <a:pPr algn="ctr"/>
            <a:r>
              <a:rPr lang="en-US" b="1" spc="-100" dirty="0"/>
              <a:t>Impact of macroeconomic and ATM industry developments on ANSPs financial performance and management decisions: </a:t>
            </a:r>
            <a:r>
              <a:rPr lang="en-US" spc="-100" dirty="0"/>
              <a:t>key findings</a:t>
            </a:r>
            <a:endParaRPr lang="en-LT" spc="-100" dirty="0"/>
          </a:p>
        </p:txBody>
      </p:sp>
      <p:graphicFrame>
        <p:nvGraphicFramePr>
          <p:cNvPr id="3" name="Diagram 2">
            <a:extLst>
              <a:ext uri="{FF2B5EF4-FFF2-40B4-BE49-F238E27FC236}">
                <a16:creationId xmlns:a16="http://schemas.microsoft.com/office/drawing/2014/main" id="{A98EDC4A-A37C-54AD-2422-284C9D123375}"/>
              </a:ext>
            </a:extLst>
          </p:cNvPr>
          <p:cNvGraphicFramePr/>
          <p:nvPr>
            <p:extLst>
              <p:ext uri="{D42A27DB-BD31-4B8C-83A1-F6EECF244321}">
                <p14:modId xmlns:p14="http://schemas.microsoft.com/office/powerpoint/2010/main" val="3597361451"/>
              </p:ext>
            </p:extLst>
          </p:nvPr>
        </p:nvGraphicFramePr>
        <p:xfrm>
          <a:off x="7284720" y="457201"/>
          <a:ext cx="4320000" cy="61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9356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722-4D19-3741-80A7-1933C55EAD35}"/>
              </a:ext>
            </a:extLst>
          </p:cNvPr>
          <p:cNvSpPr>
            <a:spLocks noGrp="1"/>
          </p:cNvSpPr>
          <p:nvPr>
            <p:ph type="title"/>
          </p:nvPr>
        </p:nvSpPr>
        <p:spPr>
          <a:xfrm>
            <a:off x="0" y="1762760"/>
            <a:ext cx="6593840" cy="3332479"/>
          </a:xfrm>
        </p:spPr>
        <p:txBody>
          <a:bodyPr>
            <a:noAutofit/>
          </a:bodyPr>
          <a:lstStyle/>
          <a:p>
            <a:pPr algn="ctr"/>
            <a:r>
              <a:rPr lang="en-US" b="1" spc="-100" dirty="0"/>
              <a:t>Strengthening the resilience of ATM industry:</a:t>
            </a:r>
            <a:br>
              <a:rPr lang="en-US" b="1" spc="-100" dirty="0"/>
            </a:br>
            <a:r>
              <a:rPr lang="en-US" dirty="0"/>
              <a:t>recommendations for further regulatory developments of the SES Performance Scheme</a:t>
            </a:r>
          </a:p>
        </p:txBody>
      </p:sp>
      <p:graphicFrame>
        <p:nvGraphicFramePr>
          <p:cNvPr id="3" name="Diagram 2">
            <a:extLst>
              <a:ext uri="{FF2B5EF4-FFF2-40B4-BE49-F238E27FC236}">
                <a16:creationId xmlns:a16="http://schemas.microsoft.com/office/drawing/2014/main" id="{A98EDC4A-A37C-54AD-2422-284C9D123375}"/>
              </a:ext>
            </a:extLst>
          </p:cNvPr>
          <p:cNvGraphicFramePr/>
          <p:nvPr>
            <p:extLst>
              <p:ext uri="{D42A27DB-BD31-4B8C-83A1-F6EECF244321}">
                <p14:modId xmlns:p14="http://schemas.microsoft.com/office/powerpoint/2010/main" val="3431883773"/>
              </p:ext>
            </p:extLst>
          </p:nvPr>
        </p:nvGraphicFramePr>
        <p:xfrm>
          <a:off x="7284720" y="457201"/>
          <a:ext cx="4320000" cy="612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0227641"/>
      </p:ext>
    </p:extLst>
  </p:cSld>
  <p:clrMapOvr>
    <a:masterClrMapping/>
  </p:clrMapOvr>
</p:sld>
</file>

<file path=ppt/theme/theme1.xml><?xml version="1.0" encoding="utf-8"?>
<a:theme xmlns:a="http://schemas.openxmlformats.org/drawingml/2006/main" name="Office Theme">
  <a:themeElements>
    <a:clrScheme name="Inovacijų agentūra">
      <a:dk1>
        <a:srgbClr val="000000"/>
      </a:dk1>
      <a:lt1>
        <a:srgbClr val="FFFFFF"/>
      </a:lt1>
      <a:dk2>
        <a:srgbClr val="DADDEC"/>
      </a:dk2>
      <a:lt2>
        <a:srgbClr val="9899CA"/>
      </a:lt2>
      <a:accent1>
        <a:srgbClr val="EDE630"/>
      </a:accent1>
      <a:accent2>
        <a:srgbClr val="07215E"/>
      </a:accent2>
      <a:accent3>
        <a:srgbClr val="6C30EE"/>
      </a:accent3>
      <a:accent4>
        <a:srgbClr val="709DEC"/>
      </a:accent4>
      <a:accent5>
        <a:srgbClr val="ED9E72"/>
      </a:accent5>
      <a:accent6>
        <a:srgbClr val="000000"/>
      </a:accent6>
      <a:hlink>
        <a:srgbClr val="000000"/>
      </a:hlink>
      <a:folHlink>
        <a:srgbClr val="9899C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as" ma:contentTypeID="0x010100E13FBAD155D77C45A03A6066238D8EDB" ma:contentTypeVersion="15" ma:contentTypeDescription="Kurkite naują dokumentą." ma:contentTypeScope="" ma:versionID="26d2a2a2703c1898023bac2745be9503">
  <xsd:schema xmlns:xsd="http://www.w3.org/2001/XMLSchema" xmlns:xs="http://www.w3.org/2001/XMLSchema" xmlns:p="http://schemas.microsoft.com/office/2006/metadata/properties" xmlns:ns2="e46c6cd9-06e4-4088-b464-7016d6a1050e" xmlns:ns3="113f093c-f0d1-43c0-b7ae-b42bd9f0685e" targetNamespace="http://schemas.microsoft.com/office/2006/metadata/properties" ma:root="true" ma:fieldsID="f7cb3245b4de9d839288ed892ed0de04" ns2:_="" ns3:_="">
    <xsd:import namespace="e46c6cd9-06e4-4088-b464-7016d6a1050e"/>
    <xsd:import namespace="113f093c-f0d1-43c0-b7ae-b42bd9f068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6c6cd9-06e4-4088-b464-7016d6a105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Vaizdų žymės" ma:readOnly="false" ma:fieldId="{5cf76f15-5ced-4ddc-b409-7134ff3c332f}" ma:taxonomyMulti="true" ma:sspId="5dc8aeb3-b9ff-4cb8-9445-a69d8f256b9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13f093c-f0d1-43c0-b7ae-b42bd9f0685e" elementFormDefault="qualified">
    <xsd:import namespace="http://schemas.microsoft.com/office/2006/documentManagement/types"/>
    <xsd:import namespace="http://schemas.microsoft.com/office/infopath/2007/PartnerControls"/>
    <xsd:element name="SharedWithUsers" ma:index="17"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Bendrinta su išsamia informacija" ma:internalName="SharedWithDetails" ma:readOnly="true">
      <xsd:simpleType>
        <xsd:restriction base="dms:Note">
          <xsd:maxLength value="255"/>
        </xsd:restriction>
      </xsd:simpleType>
    </xsd:element>
    <xsd:element name="TaxCatchAll" ma:index="21" nillable="true" ma:displayName="Taxonomy Catch All Column" ma:hidden="true" ma:list="{fd42730d-1fcd-4044-b7c9-78479c41877a}" ma:internalName="TaxCatchAll" ma:showField="CatchAllData" ma:web="113f093c-f0d1-43c0-b7ae-b42bd9f0685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46c6cd9-06e4-4088-b464-7016d6a1050e">
      <Terms xmlns="http://schemas.microsoft.com/office/infopath/2007/PartnerControls"/>
    </lcf76f155ced4ddcb4097134ff3c332f>
    <TaxCatchAll xmlns="113f093c-f0d1-43c0-b7ae-b42bd9f0685e" xsi:nil="true"/>
  </documentManagement>
</p:properties>
</file>

<file path=customXml/itemProps1.xml><?xml version="1.0" encoding="utf-8"?>
<ds:datastoreItem xmlns:ds="http://schemas.openxmlformats.org/officeDocument/2006/customXml" ds:itemID="{624A7A79-8282-4766-B64B-CA9DF8FF2F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6c6cd9-06e4-4088-b464-7016d6a1050e"/>
    <ds:schemaRef ds:uri="113f093c-f0d1-43c0-b7ae-b42bd9f068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BFF1B8-BC88-4259-841C-028026AFF869}">
  <ds:schemaRefs>
    <ds:schemaRef ds:uri="http://schemas.microsoft.com/sharepoint/v3/contenttype/forms"/>
  </ds:schemaRefs>
</ds:datastoreItem>
</file>

<file path=customXml/itemProps3.xml><?xml version="1.0" encoding="utf-8"?>
<ds:datastoreItem xmlns:ds="http://schemas.openxmlformats.org/officeDocument/2006/customXml" ds:itemID="{ED7E167C-ACF3-437A-9EE3-EFB1CBF1E366}">
  <ds:schemaRefs>
    <ds:schemaRef ds:uri="http://purl.org/dc/elements/1.1/"/>
    <ds:schemaRef ds:uri="http://schemas.openxmlformats.org/package/2006/metadata/core-properties"/>
    <ds:schemaRef ds:uri="http://purl.org/dc/terms/"/>
    <ds:schemaRef ds:uri="http://schemas.microsoft.com/office/infopath/2007/PartnerControls"/>
    <ds:schemaRef ds:uri="113f093c-f0d1-43c0-b7ae-b42bd9f0685e"/>
    <ds:schemaRef ds:uri="http://schemas.microsoft.com/office/2006/documentManagement/types"/>
    <ds:schemaRef ds:uri="http://purl.org/dc/dcmitype/"/>
    <ds:schemaRef ds:uri="e46c6cd9-06e4-4088-b464-7016d6a1050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2753</TotalTime>
  <Words>2538</Words>
  <Application>Microsoft Office PowerPoint</Application>
  <PresentationFormat>Widescreen</PresentationFormat>
  <Paragraphs>110</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Times New Roman</vt:lpstr>
      <vt:lpstr>Verdana</vt:lpstr>
      <vt:lpstr>Wingdings</vt:lpstr>
      <vt:lpstr>Office Theme</vt:lpstr>
      <vt:lpstr>Does current performance and charging regulation really facilitate resilience of ATM industry?</vt:lpstr>
      <vt:lpstr>The SES Performance and Charging Regulation: risk sharing mechanisms</vt:lpstr>
      <vt:lpstr>The SES Performance and Charging Regulation: ATM industry’s resilience perspective</vt:lpstr>
      <vt:lpstr>Impact of macroeconomic and ATM industry developments on ANSPs financial performance and management decisions: research results</vt:lpstr>
      <vt:lpstr>PowerPoint Presentation</vt:lpstr>
      <vt:lpstr>PowerPoint Presentation</vt:lpstr>
      <vt:lpstr>PowerPoint Presentation</vt:lpstr>
      <vt:lpstr>Impact of macroeconomic and ATM industry developments on ANSPs financial performance and management decisions: key findings</vt:lpstr>
      <vt:lpstr>Strengthening the resilience of ATM industry: recommendations for further regulatory developments of the SES Performance Scheme</vt:lpstr>
      <vt:lpstr>Strengthening the resilience of ATM industry: recommendations for further regulatory developments of the SES Performance Scheme</vt:lpstr>
      <vt:lpstr>Strengthening the resilience of ATM industry: recommendations for further regulatory developments of the SES Charging Scheme</vt:lpstr>
      <vt:lpstr>Strengthening the resilience of ATM industry: recommendations for further transformation of ANS provision/business model</vt:lpstr>
      <vt:lpstr>Implementation of the SES and reinforcing the resilience of the whole aviation industry: recommendations</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Vaiva Stankute</dc:creator>
  <cp:lastModifiedBy>Vilma Deltuvaitė</cp:lastModifiedBy>
  <cp:revision>321</cp:revision>
  <dcterms:created xsi:type="dcterms:W3CDTF">2022-02-22T17:04:52Z</dcterms:created>
  <dcterms:modified xsi:type="dcterms:W3CDTF">2022-09-15T07:23:05Z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0x010100E13FBAD155D77C45A03A6066238D8EDB</vt:lpwstr>
  </property>
  <property fmtid="{D5CDD505-2E9C-101B-9397-08002B2CF9AE}" pid="3" name="MediaServiceImageTags">
    <vt:lpwstr/>
  </property>
</Properties>
</file>